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  <p:sldMasterId id="2147483712" r:id="rId3"/>
    <p:sldMasterId id="2147483724" r:id="rId4"/>
  </p:sldMasterIdLst>
  <p:notesMasterIdLst>
    <p:notesMasterId r:id="rId79"/>
  </p:notesMasterIdLst>
  <p:sldIdLst>
    <p:sldId id="256" r:id="rId5"/>
    <p:sldId id="258" r:id="rId6"/>
    <p:sldId id="326" r:id="rId7"/>
    <p:sldId id="966" r:id="rId8"/>
    <p:sldId id="971" r:id="rId9"/>
    <p:sldId id="972" r:id="rId10"/>
    <p:sldId id="968" r:id="rId11"/>
    <p:sldId id="973" r:id="rId12"/>
    <p:sldId id="325" r:id="rId13"/>
    <p:sldId id="959" r:id="rId14"/>
    <p:sldId id="955" r:id="rId15"/>
    <p:sldId id="982" r:id="rId16"/>
    <p:sldId id="957" r:id="rId17"/>
    <p:sldId id="960" r:id="rId18"/>
    <p:sldId id="961" r:id="rId19"/>
    <p:sldId id="259" r:id="rId20"/>
    <p:sldId id="984" r:id="rId21"/>
    <p:sldId id="988" r:id="rId22"/>
    <p:sldId id="271" r:id="rId23"/>
    <p:sldId id="257" r:id="rId24"/>
    <p:sldId id="267" r:id="rId25"/>
    <p:sldId id="989" r:id="rId26"/>
    <p:sldId id="270" r:id="rId27"/>
    <p:sldId id="272" r:id="rId28"/>
    <p:sldId id="273" r:id="rId29"/>
    <p:sldId id="274" r:id="rId30"/>
    <p:sldId id="990" r:id="rId31"/>
    <p:sldId id="269" r:id="rId32"/>
    <p:sldId id="268" r:id="rId33"/>
    <p:sldId id="262" r:id="rId34"/>
    <p:sldId id="275" r:id="rId35"/>
    <p:sldId id="265" r:id="rId36"/>
    <p:sldId id="263" r:id="rId37"/>
    <p:sldId id="975" r:id="rId38"/>
    <p:sldId id="985" r:id="rId39"/>
    <p:sldId id="991" r:id="rId40"/>
    <p:sldId id="992" r:id="rId41"/>
    <p:sldId id="260" r:id="rId42"/>
    <p:sldId id="261" r:id="rId43"/>
    <p:sldId id="993" r:id="rId44"/>
    <p:sldId id="994" r:id="rId45"/>
    <p:sldId id="264" r:id="rId46"/>
    <p:sldId id="995" r:id="rId47"/>
    <p:sldId id="266" r:id="rId48"/>
    <p:sldId id="996" r:id="rId49"/>
    <p:sldId id="997" r:id="rId50"/>
    <p:sldId id="998" r:id="rId51"/>
    <p:sldId id="999" r:id="rId52"/>
    <p:sldId id="1000" r:id="rId53"/>
    <p:sldId id="976" r:id="rId54"/>
    <p:sldId id="986" r:id="rId55"/>
    <p:sldId id="339" r:id="rId56"/>
    <p:sldId id="340" r:id="rId57"/>
    <p:sldId id="354" r:id="rId58"/>
    <p:sldId id="347" r:id="rId59"/>
    <p:sldId id="345" r:id="rId60"/>
    <p:sldId id="351" r:id="rId61"/>
    <p:sldId id="353" r:id="rId62"/>
    <p:sldId id="516" r:id="rId63"/>
    <p:sldId id="517" r:id="rId64"/>
    <p:sldId id="518" r:id="rId65"/>
    <p:sldId id="520" r:id="rId66"/>
    <p:sldId id="349" r:id="rId67"/>
    <p:sldId id="519" r:id="rId68"/>
    <p:sldId id="346" r:id="rId69"/>
    <p:sldId id="977" r:id="rId70"/>
    <p:sldId id="978" r:id="rId71"/>
    <p:sldId id="980" r:id="rId72"/>
    <p:sldId id="983" r:id="rId73"/>
    <p:sldId id="981" r:id="rId74"/>
    <p:sldId id="987" r:id="rId75"/>
    <p:sldId id="979" r:id="rId76"/>
    <p:sldId id="1001" r:id="rId77"/>
    <p:sldId id="316" r:id="rId7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Calibri Light" panose="020F0302020204030204" pitchFamily="34" charset="0"/>
      <p:regular r:id="rId84"/>
      <p:italic r:id="rId85"/>
    </p:embeddedFont>
    <p:embeddedFont>
      <p:font typeface="Century Gothic" panose="020B0502020202020204" pitchFamily="34" charset="0"/>
      <p:regular r:id="rId86"/>
      <p:bold r:id="rId87"/>
      <p:italic r:id="rId88"/>
      <p:boldItalic r:id="rId89"/>
    </p:embeddedFont>
    <p:embeddedFont>
      <p:font typeface="Rockwell" panose="02060603020205020403" pitchFamily="18" charset="0"/>
      <p:regular r:id="rId90"/>
      <p:bold r:id="rId91"/>
      <p:italic r:id="rId92"/>
      <p:boldItalic r:id="rId93"/>
    </p:embeddedFont>
    <p:embeddedFont>
      <p:font typeface="Trebuchet MS" panose="020B0603020202020204" pitchFamily="34" charset="0"/>
      <p:regular r:id="rId94"/>
      <p:bold r:id="rId95"/>
      <p:italic r:id="rId96"/>
      <p:boldItalic r:id="rId9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D0C28A74-B114-4C87-B949-39C13A29D0FD}">
          <p14:sldIdLst>
            <p14:sldId id="256"/>
          </p14:sldIdLst>
        </p14:section>
        <p14:section name="Demo Day" id="{1DD2A63A-2ED4-4ECC-B83A-62843EFDF100}">
          <p14:sldIdLst>
            <p14:sldId id="258"/>
            <p14:sldId id="326"/>
            <p14:sldId id="966"/>
            <p14:sldId id="971"/>
            <p14:sldId id="972"/>
            <p14:sldId id="968"/>
            <p14:sldId id="973"/>
            <p14:sldId id="325"/>
            <p14:sldId id="959"/>
            <p14:sldId id="955"/>
            <p14:sldId id="982"/>
            <p14:sldId id="957"/>
            <p14:sldId id="960"/>
            <p14:sldId id="961"/>
            <p14:sldId id="259"/>
            <p14:sldId id="984"/>
            <p14:sldId id="988"/>
            <p14:sldId id="271"/>
            <p14:sldId id="257"/>
            <p14:sldId id="267"/>
            <p14:sldId id="989"/>
            <p14:sldId id="270"/>
            <p14:sldId id="272"/>
            <p14:sldId id="273"/>
            <p14:sldId id="274"/>
            <p14:sldId id="990"/>
            <p14:sldId id="269"/>
            <p14:sldId id="268"/>
            <p14:sldId id="262"/>
            <p14:sldId id="275"/>
            <p14:sldId id="265"/>
            <p14:sldId id="263"/>
            <p14:sldId id="975"/>
            <p14:sldId id="985"/>
            <p14:sldId id="991"/>
            <p14:sldId id="992"/>
            <p14:sldId id="260"/>
            <p14:sldId id="261"/>
            <p14:sldId id="993"/>
            <p14:sldId id="994"/>
            <p14:sldId id="264"/>
            <p14:sldId id="995"/>
            <p14:sldId id="266"/>
            <p14:sldId id="996"/>
            <p14:sldId id="997"/>
            <p14:sldId id="998"/>
            <p14:sldId id="999"/>
            <p14:sldId id="1000"/>
            <p14:sldId id="976"/>
            <p14:sldId id="986"/>
            <p14:sldId id="339"/>
            <p14:sldId id="340"/>
            <p14:sldId id="354"/>
            <p14:sldId id="347"/>
            <p14:sldId id="345"/>
            <p14:sldId id="351"/>
            <p14:sldId id="353"/>
            <p14:sldId id="516"/>
            <p14:sldId id="517"/>
            <p14:sldId id="518"/>
            <p14:sldId id="520"/>
            <p14:sldId id="349"/>
            <p14:sldId id="519"/>
            <p14:sldId id="346"/>
            <p14:sldId id="977"/>
            <p14:sldId id="978"/>
            <p14:sldId id="980"/>
            <p14:sldId id="983"/>
            <p14:sldId id="981"/>
            <p14:sldId id="987"/>
            <p14:sldId id="979"/>
            <p14:sldId id="1001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87"/>
    <a:srgbClr val="E060CE"/>
    <a:srgbClr val="132461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09D8EC-8577-4C21-A89B-067E066FF05F}" v="2759" dt="2019-06-26T07:28:08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260" autoAdjust="0"/>
  </p:normalViewPr>
  <p:slideViewPr>
    <p:cSldViewPr snapToGrid="0">
      <p:cViewPr varScale="1">
        <p:scale>
          <a:sx n="79" d="100"/>
          <a:sy n="79" d="100"/>
        </p:scale>
        <p:origin x="92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710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102" Type="http://schemas.microsoft.com/office/2015/10/relationships/revisionInfo" Target="revisionInfo.xml"/><Relationship Id="rId5" Type="http://schemas.openxmlformats.org/officeDocument/2006/relationships/slide" Target="slides/slide1.xml"/><Relationship Id="rId90" Type="http://schemas.openxmlformats.org/officeDocument/2006/relationships/font" Target="fonts/font11.fntdata"/><Relationship Id="rId95" Type="http://schemas.openxmlformats.org/officeDocument/2006/relationships/font" Target="fonts/font16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font" Target="fonts/font15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18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8.fntdata"/><Relationship Id="rId61" Type="http://schemas.openxmlformats.org/officeDocument/2006/relationships/slide" Target="slides/slide57.xml"/><Relationship Id="rId82" Type="http://schemas.openxmlformats.org/officeDocument/2006/relationships/font" Target="fonts/font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14.fntdata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7f00a084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7f00a084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f1c92c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9f1c92c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336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9f1c92c2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9f1c92c2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f1c92c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9f1c92c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614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9f1c92c2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9f1c92c2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05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f1c92c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9f1c92c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832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9f1c92c2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9f1c92c2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684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f1c92c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9f1c92c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7598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Foodprint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D171C-67D1-AE41-962A-E7402841FA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55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9f1c92c2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9f1c92c2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999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f1c92c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9f1c92c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555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f1c92c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9f1c92c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4890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f1c92c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9f1c92c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361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f1c92c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9f1c92c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3899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f1c92c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9f1c92c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3442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9f1c92c2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9f1c92c2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98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59f1c92c2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59f1c92c29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Urban</a:t>
            </a:r>
          </a:p>
          <a:p>
            <a:r>
              <a:rPr lang="en-AU" dirty="0"/>
              <a:t>No clear ways to solve it globally</a:t>
            </a:r>
          </a:p>
          <a:p>
            <a:r>
              <a:rPr lang="en-AU" dirty="0"/>
              <a:t>It’s not just about food</a:t>
            </a:r>
          </a:p>
          <a:p>
            <a:r>
              <a:rPr lang="en-AU" dirty="0"/>
              <a:t>May be some of them are having 3 meals a day</a:t>
            </a:r>
          </a:p>
          <a:p>
            <a:r>
              <a:rPr lang="en-AU" dirty="0"/>
              <a:t>Money to buy snacks</a:t>
            </a:r>
          </a:p>
          <a:p>
            <a:r>
              <a:rPr lang="en-AU" dirty="0"/>
              <a:t>Nutrition is in inefficient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21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f1c92c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9f1c92c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0641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f1c92c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9f1c92c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357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f1c92c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9f1c92c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14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f1c92c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9f1c92c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933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f1c92c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9f1c92c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714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f1c92c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9f1c92c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972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.bin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Straw">
  <p:cSld name="TITLE_1_1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875" y="4441625"/>
            <a:ext cx="1343324" cy="3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94475" y="959925"/>
            <a:ext cx="77367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4475" y="1531425"/>
            <a:ext cx="7736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246300" y="2086625"/>
            <a:ext cx="23739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+ Text">
  <p:cSld name="CUSTOM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050" y="4813975"/>
            <a:ext cx="595602" cy="1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>
            <a:spLocks noGrp="1"/>
          </p:cNvSpPr>
          <p:nvPr>
            <p:ph type="subTitle" idx="1"/>
          </p:nvPr>
        </p:nvSpPr>
        <p:spPr>
          <a:xfrm>
            <a:off x="117850" y="89825"/>
            <a:ext cx="29757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2869200" cy="28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3"/>
          </p:nvPr>
        </p:nvSpPr>
        <p:spPr>
          <a:xfrm>
            <a:off x="137350" y="3428250"/>
            <a:ext cx="3158700" cy="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3" name="Google Shape;93;p17"/>
          <p:cNvCxnSpPr/>
          <p:nvPr/>
        </p:nvCxnSpPr>
        <p:spPr>
          <a:xfrm>
            <a:off x="3165850" y="1700"/>
            <a:ext cx="0" cy="51654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Purple Layout">
  <p:cSld name="CUSTOM_2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/>
          <p:nvPr/>
        </p:nvSpPr>
        <p:spPr>
          <a:xfrm>
            <a:off x="4761000" y="0"/>
            <a:ext cx="4383000" cy="5143500"/>
          </a:xfrm>
          <a:prstGeom prst="rect">
            <a:avLst/>
          </a:prstGeom>
          <a:solidFill>
            <a:srgbClr val="9B00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66425" y="4816019"/>
            <a:ext cx="595602" cy="16263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>
            <a:spLocks noGrp="1"/>
          </p:cNvSpPr>
          <p:nvPr>
            <p:ph type="subTitle" idx="1"/>
          </p:nvPr>
        </p:nvSpPr>
        <p:spPr>
          <a:xfrm>
            <a:off x="4847250" y="89800"/>
            <a:ext cx="40791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2"/>
          </p:nvPr>
        </p:nvSpPr>
        <p:spPr>
          <a:xfrm>
            <a:off x="4898350" y="622050"/>
            <a:ext cx="4028100" cy="21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3"/>
          </p:nvPr>
        </p:nvSpPr>
        <p:spPr>
          <a:xfrm>
            <a:off x="4847250" y="2783550"/>
            <a:ext cx="4079100" cy="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- Sea">
  <p:cSld name="CUSTOM_7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962" y="-10675"/>
            <a:ext cx="9181925" cy="516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900" y="781975"/>
            <a:ext cx="1343324" cy="3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246300" y="2227775"/>
            <a:ext cx="37674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/>
          <p:nvPr/>
        </p:nvSpPr>
        <p:spPr>
          <a:xfrm>
            <a:off x="246300" y="1176625"/>
            <a:ext cx="22698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nesta.org.uk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1" name="Google Shape;11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900" y="1993450"/>
            <a:ext cx="228650" cy="1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2"/>
          <p:cNvSpPr txBox="1"/>
          <p:nvPr/>
        </p:nvSpPr>
        <p:spPr>
          <a:xfrm>
            <a:off x="576550" y="1866275"/>
            <a:ext cx="22698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@nesta_uk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Sea">
  <p:cSld name="TITLE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962" y="-10675"/>
            <a:ext cx="9181925" cy="516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875" y="792325"/>
            <a:ext cx="1343324" cy="3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246300" y="1281300"/>
            <a:ext cx="77367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>
            <a:off x="246300" y="1852800"/>
            <a:ext cx="7736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ubTitle" idx="2"/>
          </p:nvPr>
        </p:nvSpPr>
        <p:spPr>
          <a:xfrm>
            <a:off x="246300" y="2446350"/>
            <a:ext cx="23739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Wood">
  <p:cSld name="TITLE_1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194475" y="1022125"/>
            <a:ext cx="77367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1"/>
          </p:nvPr>
        </p:nvSpPr>
        <p:spPr>
          <a:xfrm>
            <a:off x="194475" y="1593625"/>
            <a:ext cx="7736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subTitle" idx="2"/>
          </p:nvPr>
        </p:nvSpPr>
        <p:spPr>
          <a:xfrm>
            <a:off x="246300" y="2086625"/>
            <a:ext cx="23739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4" name="Google Shape;12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050" y="530928"/>
            <a:ext cx="1343325" cy="366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Yellow">
  <p:cSld name="TITLE_1_1_1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194475" y="912175"/>
            <a:ext cx="8589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ubTitle" idx="1"/>
          </p:nvPr>
        </p:nvSpPr>
        <p:spPr>
          <a:xfrm>
            <a:off x="194475" y="1483675"/>
            <a:ext cx="8685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2"/>
          </p:nvPr>
        </p:nvSpPr>
        <p:spPr>
          <a:xfrm>
            <a:off x="194475" y="1914475"/>
            <a:ext cx="23739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0" name="Google Shape;13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625" y="440625"/>
            <a:ext cx="1343324" cy="3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range">
  <p:cSld name="TITLE_1_1_1_1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194475" y="988375"/>
            <a:ext cx="8589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subTitle" idx="1"/>
          </p:nvPr>
        </p:nvSpPr>
        <p:spPr>
          <a:xfrm>
            <a:off x="194475" y="1559875"/>
            <a:ext cx="8685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ubTitle" idx="2"/>
          </p:nvPr>
        </p:nvSpPr>
        <p:spPr>
          <a:xfrm>
            <a:off x="194475" y="1990675"/>
            <a:ext cx="23739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6" name="Google Shape;13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050" y="545378"/>
            <a:ext cx="1343325" cy="366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Grey">
  <p:cSld name="TITLE_1_1_1_1_1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194475" y="988375"/>
            <a:ext cx="8589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ubTitle" idx="1"/>
          </p:nvPr>
        </p:nvSpPr>
        <p:spPr>
          <a:xfrm>
            <a:off x="194475" y="1559875"/>
            <a:ext cx="8685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subTitle" idx="2"/>
          </p:nvPr>
        </p:nvSpPr>
        <p:spPr>
          <a:xfrm>
            <a:off x="194475" y="1914475"/>
            <a:ext cx="23739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2" name="Google Shape;14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050" y="530928"/>
            <a:ext cx="1343325" cy="366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 + Contents Orange">
  <p:cSld name="TITLE_1_1_1_1_1_1_1_1_1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/>
          <p:nvPr/>
        </p:nvSpPr>
        <p:spPr>
          <a:xfrm>
            <a:off x="4593300" y="0"/>
            <a:ext cx="4550700" cy="5143500"/>
          </a:xfrm>
          <a:prstGeom prst="rect">
            <a:avLst/>
          </a:prstGeom>
          <a:solidFill>
            <a:srgbClr val="FF5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8"/>
          <p:cNvSpPr txBox="1">
            <a:spLocks noGrp="1"/>
          </p:cNvSpPr>
          <p:nvPr>
            <p:ph type="subTitle" idx="1"/>
          </p:nvPr>
        </p:nvSpPr>
        <p:spPr>
          <a:xfrm>
            <a:off x="117850" y="89825"/>
            <a:ext cx="4313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6" name="Google Shape;14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050" y="4813975"/>
            <a:ext cx="595602" cy="1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8"/>
          <p:cNvSpPr txBox="1">
            <a:spLocks noGrp="1"/>
          </p:cNvSpPr>
          <p:nvPr>
            <p:ph type="subTitle" idx="2"/>
          </p:nvPr>
        </p:nvSpPr>
        <p:spPr>
          <a:xfrm>
            <a:off x="4690425" y="89825"/>
            <a:ext cx="4313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body" idx="3"/>
          </p:nvPr>
        </p:nvSpPr>
        <p:spPr>
          <a:xfrm>
            <a:off x="205425" y="640950"/>
            <a:ext cx="4125600" cy="4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body" idx="4"/>
          </p:nvPr>
        </p:nvSpPr>
        <p:spPr>
          <a:xfrm>
            <a:off x="4742300" y="640950"/>
            <a:ext cx="4125600" cy="4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Yellow">
  <p:cSld name="TITLE_1_1_1_1_1_1_1_1_1_1_1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subTitle" idx="1"/>
          </p:nvPr>
        </p:nvSpPr>
        <p:spPr>
          <a:xfrm>
            <a:off x="117850" y="89825"/>
            <a:ext cx="8838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2"/>
          </p:nvPr>
        </p:nvSpPr>
        <p:spPr>
          <a:xfrm>
            <a:off x="117850" y="640200"/>
            <a:ext cx="8769000" cy="4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54" name="Google Shape;15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050" y="4813975"/>
            <a:ext cx="595602" cy="16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list Grey">
  <p:cSld name="TITLE_1_1_1_1_1_1_1_1_1_1_1_1_1_1_1_1_1_1_1_1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4761000" y="0"/>
            <a:ext cx="4383000" cy="5143500"/>
          </a:xfrm>
          <a:prstGeom prst="rect">
            <a:avLst/>
          </a:prstGeom>
          <a:solidFill>
            <a:srgbClr val="A594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37350" y="291475"/>
            <a:ext cx="4245600" cy="44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050" y="4813975"/>
            <a:ext cx="595602" cy="1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98400" y="245350"/>
            <a:ext cx="40992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●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○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■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●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○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■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●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○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■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Orange">
  <p:cSld name="CUSTOM_5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5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5425" y="4816019"/>
            <a:ext cx="595602" cy="16263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6"/>
          <p:cNvSpPr txBox="1">
            <a:spLocks noGrp="1"/>
          </p:cNvSpPr>
          <p:nvPr>
            <p:ph type="subTitle" idx="1"/>
          </p:nvPr>
        </p:nvSpPr>
        <p:spPr>
          <a:xfrm>
            <a:off x="137350" y="89800"/>
            <a:ext cx="40791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36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●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○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■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●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○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■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●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○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■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Purple">
  <p:cSld name="CUSTOM_5_1_1_1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B00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5425" y="4816019"/>
            <a:ext cx="595602" cy="16263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8"/>
          <p:cNvSpPr txBox="1">
            <a:spLocks noGrp="1"/>
          </p:cNvSpPr>
          <p:nvPr>
            <p:ph type="subTitle" idx="1"/>
          </p:nvPr>
        </p:nvSpPr>
        <p:spPr>
          <a:xfrm>
            <a:off x="137350" y="89800"/>
            <a:ext cx="40791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38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●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○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■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●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○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■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●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○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■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- Blur">
  <p:cSld name="CUSTOM_7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0" descr="Blu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900" y="781975"/>
            <a:ext cx="1343324" cy="3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0"/>
          <p:cNvSpPr txBox="1">
            <a:spLocks noGrp="1"/>
          </p:cNvSpPr>
          <p:nvPr>
            <p:ph type="subTitle" idx="1"/>
          </p:nvPr>
        </p:nvSpPr>
        <p:spPr>
          <a:xfrm>
            <a:off x="246300" y="2227775"/>
            <a:ext cx="37674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p40"/>
          <p:cNvSpPr txBox="1"/>
          <p:nvPr/>
        </p:nvSpPr>
        <p:spPr>
          <a:xfrm>
            <a:off x="246300" y="1176625"/>
            <a:ext cx="22698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nesta.org.uk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5" name="Google Shape;215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900" y="1993450"/>
            <a:ext cx="228650" cy="1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0"/>
          <p:cNvSpPr txBox="1"/>
          <p:nvPr/>
        </p:nvSpPr>
        <p:spPr>
          <a:xfrm>
            <a:off x="576550" y="1866275"/>
            <a:ext cx="22698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@nesta_uk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- Straw">
  <p:cSld name="CUSTOM_7_1_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900" y="781975"/>
            <a:ext cx="1343324" cy="3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1"/>
          <p:cNvSpPr txBox="1">
            <a:spLocks noGrp="1"/>
          </p:cNvSpPr>
          <p:nvPr>
            <p:ph type="subTitle" idx="1"/>
          </p:nvPr>
        </p:nvSpPr>
        <p:spPr>
          <a:xfrm>
            <a:off x="246300" y="2227775"/>
            <a:ext cx="37674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p41"/>
          <p:cNvSpPr txBox="1"/>
          <p:nvPr/>
        </p:nvSpPr>
        <p:spPr>
          <a:xfrm>
            <a:off x="246300" y="1176625"/>
            <a:ext cx="22698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nesta.org.uk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2" name="Google Shape;22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900" y="1993450"/>
            <a:ext cx="228650" cy="1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1"/>
          <p:cNvSpPr txBox="1"/>
          <p:nvPr/>
        </p:nvSpPr>
        <p:spPr>
          <a:xfrm>
            <a:off x="576550" y="1866275"/>
            <a:ext cx="22698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@nesta_uk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- Wood">
  <p:cSld name="CUSTOM_7_1_1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900" y="776778"/>
            <a:ext cx="1343325" cy="36679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2"/>
          <p:cNvSpPr txBox="1">
            <a:spLocks noGrp="1"/>
          </p:cNvSpPr>
          <p:nvPr>
            <p:ph type="subTitle" idx="1"/>
          </p:nvPr>
        </p:nvSpPr>
        <p:spPr>
          <a:xfrm>
            <a:off x="246300" y="2227775"/>
            <a:ext cx="37674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42"/>
          <p:cNvSpPr txBox="1"/>
          <p:nvPr/>
        </p:nvSpPr>
        <p:spPr>
          <a:xfrm>
            <a:off x="246300" y="1176625"/>
            <a:ext cx="22698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nesta.org.uk</a:t>
            </a: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42"/>
          <p:cNvSpPr txBox="1"/>
          <p:nvPr/>
        </p:nvSpPr>
        <p:spPr>
          <a:xfrm>
            <a:off x="576550" y="1866275"/>
            <a:ext cx="22698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@nesta_uk</a:t>
            </a: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0" name="Google Shape;230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900" y="1997383"/>
            <a:ext cx="228650" cy="190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- Plain">
  <p:cSld name="CUSTOM_8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900" y="781975"/>
            <a:ext cx="1343324" cy="3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3"/>
          <p:cNvSpPr txBox="1">
            <a:spLocks noGrp="1"/>
          </p:cNvSpPr>
          <p:nvPr>
            <p:ph type="subTitle" idx="1"/>
          </p:nvPr>
        </p:nvSpPr>
        <p:spPr>
          <a:xfrm>
            <a:off x="246300" y="2227775"/>
            <a:ext cx="37674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5" name="Google Shape;235;p43"/>
          <p:cNvSpPr txBox="1"/>
          <p:nvPr/>
        </p:nvSpPr>
        <p:spPr>
          <a:xfrm>
            <a:off x="246300" y="1176625"/>
            <a:ext cx="22698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nesta.org.uk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6" name="Google Shape;23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900" y="1993450"/>
            <a:ext cx="228650" cy="1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3"/>
          <p:cNvSpPr txBox="1"/>
          <p:nvPr/>
        </p:nvSpPr>
        <p:spPr>
          <a:xfrm>
            <a:off x="576550" y="1866275"/>
            <a:ext cx="22698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@nesta_uk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468501"/>
            <a:ext cx="4038600" cy="700088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4171950"/>
            <a:ext cx="4038600" cy="561415"/>
          </a:xfrm>
        </p:spPr>
        <p:txBody>
          <a:bodyPr>
            <a:normAutofit/>
          </a:bodyPr>
          <a:lstStyle>
            <a:lvl1pPr marL="0" indent="0" algn="l">
              <a:spcBef>
                <a:spcPts val="225"/>
              </a:spcBef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4819230"/>
            <a:ext cx="1232647" cy="273844"/>
          </a:xfrm>
        </p:spPr>
        <p:txBody>
          <a:bodyPr/>
          <a:lstStyle>
            <a:lvl1pPr algn="l">
              <a:defRPr/>
            </a:lvl1pPr>
          </a:lstStyle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4819230"/>
            <a:ext cx="2617694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171450"/>
            <a:ext cx="4235450" cy="3140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8" name="Rectangle 7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10" name="Rectangle 9"/>
          <p:cNvSpPr/>
          <p:nvPr/>
        </p:nvSpPr>
        <p:spPr>
          <a:xfrm>
            <a:off x="4624388" y="1783080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0" eaLnBrk="1" latinLnBrk="0" hangingPunct="1"/>
            <a:endParaRPr sz="135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2" y="131109"/>
            <a:ext cx="413309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5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171450"/>
            <a:ext cx="2057400" cy="15293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12" name="Rectangle 11"/>
          <p:cNvSpPr/>
          <p:nvPr/>
        </p:nvSpPr>
        <p:spPr>
          <a:xfrm>
            <a:off x="6802438" y="1783080"/>
            <a:ext cx="2057400" cy="15293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096314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1" y="211931"/>
            <a:ext cx="642097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11931"/>
            <a:ext cx="91440" cy="120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676788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00853"/>
            <a:ext cx="7556313" cy="74631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847165"/>
            <a:ext cx="7558960" cy="58102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3075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468501"/>
            <a:ext cx="4038600" cy="700088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4171950"/>
            <a:ext cx="4038600" cy="561415"/>
          </a:xfrm>
        </p:spPr>
        <p:txBody>
          <a:bodyPr>
            <a:normAutofit/>
          </a:bodyPr>
          <a:lstStyle>
            <a:lvl1pPr marL="0" indent="0" algn="l">
              <a:spcBef>
                <a:spcPts val="225"/>
              </a:spcBef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4819230"/>
            <a:ext cx="1232647" cy="273844"/>
          </a:xfrm>
        </p:spPr>
        <p:txBody>
          <a:bodyPr/>
          <a:lstStyle>
            <a:lvl1pPr algn="l">
              <a:defRPr/>
            </a:lvl1pPr>
          </a:lstStyle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4819230"/>
            <a:ext cx="2617694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171450"/>
            <a:ext cx="4235450" cy="3140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8" name="Rectangle 7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10" name="Rectangle 9"/>
          <p:cNvSpPr/>
          <p:nvPr/>
        </p:nvSpPr>
        <p:spPr>
          <a:xfrm>
            <a:off x="4624388" y="1783080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178308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334621"/>
            <a:ext cx="3086100" cy="1530679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450"/>
              </a:spcBef>
              <a:buNone/>
              <a:defRPr sz="3450">
                <a:solidFill>
                  <a:schemeClr val="bg1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2" y="131109"/>
            <a:ext cx="413309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5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65596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Red">
  <p:cSld name="CUSTOM_5_1_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00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5425" y="4816019"/>
            <a:ext cx="595602" cy="16263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137350" y="89800"/>
            <a:ext cx="40791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●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○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■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●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○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■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●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○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Char char="■"/>
              <a:defRPr sz="4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171450"/>
            <a:ext cx="8200930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343151"/>
            <a:ext cx="5638800" cy="1021556"/>
          </a:xfrm>
        </p:spPr>
        <p:txBody>
          <a:bodyPr anchor="b" anchorCtr="0">
            <a:normAutofit/>
          </a:bodyPr>
          <a:lstStyle>
            <a:lvl1pPr algn="l">
              <a:defRPr sz="24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371851"/>
            <a:ext cx="5638800" cy="112514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225"/>
              </a:spcBef>
              <a:buNone/>
              <a:defRPr sz="105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4686581"/>
            <a:ext cx="1474694" cy="27384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4686581"/>
            <a:ext cx="56388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4686581"/>
            <a:ext cx="554038" cy="273844"/>
          </a:xfrm>
        </p:spPr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3" y="2333066"/>
            <a:ext cx="26090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1" y="171450"/>
            <a:ext cx="212725" cy="47589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730878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1" y="211931"/>
            <a:ext cx="642097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12" name="Rectangle 11"/>
          <p:cNvSpPr/>
          <p:nvPr/>
        </p:nvSpPr>
        <p:spPr>
          <a:xfrm>
            <a:off x="8068235" y="211931"/>
            <a:ext cx="91440" cy="120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10" name="TextBox 9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489472"/>
            <a:ext cx="3657600" cy="31051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489472"/>
            <a:ext cx="3657600" cy="31051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84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12" name="TextBox 11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1835524"/>
            <a:ext cx="3657600" cy="275909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1835524"/>
            <a:ext cx="3657600" cy="275909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1553136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35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1553136"/>
            <a:ext cx="3657600" cy="2420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35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002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489472"/>
            <a:ext cx="7569157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8" y="3123724"/>
            <a:ext cx="7569157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181676"/>
            <a:ext cx="554038" cy="273844"/>
          </a:xfrm>
        </p:spPr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350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10" name="TextBox 9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489472"/>
            <a:ext cx="3657600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489472"/>
            <a:ext cx="3657600" cy="31051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3127248"/>
            <a:ext cx="3657600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8381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10" name="TextBox 9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1" y="1489472"/>
            <a:ext cx="3657413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1" y="3123724"/>
            <a:ext cx="3657413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489472"/>
            <a:ext cx="3657600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3127248"/>
            <a:ext cx="3657600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508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8" name="TextBox 7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23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11930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777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6" y="171450"/>
            <a:ext cx="3451225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1928812"/>
            <a:ext cx="3255264" cy="871538"/>
          </a:xfrm>
        </p:spPr>
        <p:txBody>
          <a:bodyPr anchor="b">
            <a:normAutofit/>
          </a:bodyPr>
          <a:lstStyle>
            <a:lvl1pPr algn="l">
              <a:defRPr sz="195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6" y="204788"/>
            <a:ext cx="4597399" cy="438983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2800351"/>
            <a:ext cx="3255264" cy="1794272"/>
          </a:xfrm>
        </p:spPr>
        <p:txBody>
          <a:bodyPr/>
          <a:lstStyle>
            <a:lvl1pPr marL="0" indent="0">
              <a:spcBef>
                <a:spcPts val="450"/>
              </a:spcBef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4817689"/>
            <a:ext cx="1537447" cy="273844"/>
          </a:xfrm>
        </p:spPr>
        <p:txBody>
          <a:bodyPr/>
          <a:lstStyle/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6" y="4817689"/>
            <a:ext cx="3316941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2" y="131109"/>
            <a:ext cx="413309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5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24443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11930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2343150"/>
            <a:ext cx="3898272" cy="653654"/>
          </a:xfrm>
        </p:spPr>
        <p:txBody>
          <a:bodyPr anchor="b">
            <a:normAutofit/>
          </a:bodyPr>
          <a:lstStyle>
            <a:lvl1pPr algn="l">
              <a:defRPr sz="195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171450"/>
            <a:ext cx="3460658" cy="475892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2996803"/>
            <a:ext cx="3898272" cy="1610916"/>
          </a:xfrm>
        </p:spPr>
        <p:txBody>
          <a:bodyPr/>
          <a:lstStyle>
            <a:lvl1pPr marL="0" indent="0">
              <a:spcBef>
                <a:spcPts val="450"/>
              </a:spcBef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4817689"/>
            <a:ext cx="1537447" cy="273844"/>
          </a:xfrm>
        </p:spPr>
        <p:txBody>
          <a:bodyPr/>
          <a:lstStyle/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4817689"/>
            <a:ext cx="30051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2528048"/>
            <a:ext cx="2205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18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310198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Grey Layout">
  <p:cSld name="CUSTOM_2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0" y="0"/>
            <a:ext cx="4383000" cy="5143500"/>
          </a:xfrm>
          <a:prstGeom prst="rect">
            <a:avLst/>
          </a:prstGeom>
          <a:solidFill>
            <a:srgbClr val="A594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5425" y="4816019"/>
            <a:ext cx="595602" cy="16263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111850" y="96925"/>
            <a:ext cx="40791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86250" y="622050"/>
            <a:ext cx="4028100" cy="21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3"/>
          </p:nvPr>
        </p:nvSpPr>
        <p:spPr>
          <a:xfrm>
            <a:off x="86250" y="2783550"/>
            <a:ext cx="4079100" cy="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6" y="3318061"/>
            <a:ext cx="6191157" cy="625289"/>
          </a:xfrm>
        </p:spPr>
        <p:txBody>
          <a:bodyPr anchor="b">
            <a:normAutofit/>
          </a:bodyPr>
          <a:lstStyle>
            <a:lvl1pPr algn="l">
              <a:defRPr sz="195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171450"/>
            <a:ext cx="6378389" cy="314096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6" y="3943350"/>
            <a:ext cx="6191157" cy="664369"/>
          </a:xfrm>
        </p:spPr>
        <p:txBody>
          <a:bodyPr/>
          <a:lstStyle>
            <a:lvl1pPr marL="0" indent="0">
              <a:spcBef>
                <a:spcPts val="225"/>
              </a:spcBef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9" name="Rectangle 8"/>
          <p:cNvSpPr/>
          <p:nvPr/>
        </p:nvSpPr>
        <p:spPr>
          <a:xfrm>
            <a:off x="6802438" y="1783080"/>
            <a:ext cx="2057400" cy="15293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10" name="TextBox 9"/>
          <p:cNvSpPr txBox="1"/>
          <p:nvPr/>
        </p:nvSpPr>
        <p:spPr>
          <a:xfrm>
            <a:off x="327212" y="3474595"/>
            <a:ext cx="2205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18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1462021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171450"/>
            <a:ext cx="6387167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1928812"/>
            <a:ext cx="6181611" cy="871538"/>
          </a:xfrm>
        </p:spPr>
        <p:txBody>
          <a:bodyPr anchor="b">
            <a:normAutofit/>
          </a:bodyPr>
          <a:lstStyle>
            <a:lvl1pPr algn="l">
              <a:defRPr sz="195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2800351"/>
            <a:ext cx="6179566" cy="1794272"/>
          </a:xfrm>
        </p:spPr>
        <p:txBody>
          <a:bodyPr/>
          <a:lstStyle>
            <a:lvl1pPr marL="0" indent="0">
              <a:spcBef>
                <a:spcPts val="450"/>
              </a:spcBef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4676706"/>
            <a:ext cx="134839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6" y="4676706"/>
            <a:ext cx="464810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2" y="131109"/>
            <a:ext cx="413309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5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1781205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3401568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77181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171450"/>
            <a:ext cx="4235450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1928812"/>
            <a:ext cx="4016633" cy="871538"/>
          </a:xfrm>
        </p:spPr>
        <p:txBody>
          <a:bodyPr anchor="b">
            <a:normAutofit/>
          </a:bodyPr>
          <a:lstStyle>
            <a:lvl1pPr algn="l">
              <a:defRPr sz="195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2800351"/>
            <a:ext cx="4015304" cy="1794272"/>
          </a:xfrm>
        </p:spPr>
        <p:txBody>
          <a:bodyPr/>
          <a:lstStyle>
            <a:lvl1pPr marL="0" indent="0">
              <a:spcBef>
                <a:spcPts val="450"/>
              </a:spcBef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4676706"/>
            <a:ext cx="134839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6" y="4676706"/>
            <a:ext cx="259070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2" y="131109"/>
            <a:ext cx="413309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5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11" name="Rectangle 10"/>
          <p:cNvSpPr/>
          <p:nvPr/>
        </p:nvSpPr>
        <p:spPr>
          <a:xfrm>
            <a:off x="4624388" y="3401045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1786247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1786247"/>
            <a:ext cx="2057400" cy="314096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4853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11930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343150"/>
            <a:ext cx="3108960" cy="653654"/>
          </a:xfrm>
        </p:spPr>
        <p:txBody>
          <a:bodyPr anchor="b">
            <a:normAutofit/>
          </a:bodyPr>
          <a:lstStyle>
            <a:lvl1pPr algn="l">
              <a:defRPr sz="195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1773936"/>
            <a:ext cx="4240119" cy="314096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996803"/>
            <a:ext cx="3108960" cy="1610916"/>
          </a:xfrm>
        </p:spPr>
        <p:txBody>
          <a:bodyPr/>
          <a:lstStyle>
            <a:lvl1pPr marL="0" indent="0">
              <a:spcBef>
                <a:spcPts val="450"/>
              </a:spcBef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4817689"/>
            <a:ext cx="1537447" cy="273844"/>
          </a:xfrm>
        </p:spPr>
        <p:txBody>
          <a:bodyPr/>
          <a:lstStyle/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4817689"/>
            <a:ext cx="30051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2528048"/>
            <a:ext cx="2205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18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1155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9" name="TextBox 8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74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11930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716056"/>
            <a:ext cx="681318" cy="3878567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19067"/>
            <a:ext cx="6858000" cy="388865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625725" y="421251"/>
            <a:ext cx="195682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5794128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96D4-FB22-4D7F-AC92-1AB444A633D7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FB80-4EDC-44A0-8B6C-27FDDED432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1844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96D4-FB22-4D7F-AC92-1AB444A633D7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FB80-4EDC-44A0-8B6C-27FDDED432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88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96D4-FB22-4D7F-AC92-1AB444A633D7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FB80-4EDC-44A0-8B6C-27FDDED432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82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96D4-FB22-4D7F-AC92-1AB444A633D7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FB80-4EDC-44A0-8B6C-27FDDED432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3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Blur" type="title">
  <p:cSld name="TITL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 descr="Blu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500" y="781975"/>
            <a:ext cx="1343324" cy="3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246300" y="1281300"/>
            <a:ext cx="714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46300" y="1852800"/>
            <a:ext cx="7148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2"/>
          </p:nvPr>
        </p:nvSpPr>
        <p:spPr>
          <a:xfrm>
            <a:off x="246300" y="2446350"/>
            <a:ext cx="23739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96D4-FB22-4D7F-AC92-1AB444A633D7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FB80-4EDC-44A0-8B6C-27FDDED432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491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96D4-FB22-4D7F-AC92-1AB444A633D7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FB80-4EDC-44A0-8B6C-27FDDED432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75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96D4-FB22-4D7F-AC92-1AB444A633D7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FB80-4EDC-44A0-8B6C-27FDDED432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19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96D4-FB22-4D7F-AC92-1AB444A633D7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FB80-4EDC-44A0-8B6C-27FDDED432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057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96D4-FB22-4D7F-AC92-1AB444A633D7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FB80-4EDC-44A0-8B6C-27FDDED432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348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96D4-FB22-4D7F-AC92-1AB444A633D7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FB80-4EDC-44A0-8B6C-27FDDED432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4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96D4-FB22-4D7F-AC92-1AB444A633D7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FB80-4EDC-44A0-8B6C-27FDDED432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51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0D12A-D614-AA48-9DC1-3A3BF8504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CB067A-EAAA-7D44-AFF7-8E143574A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0A99F-830A-5C40-ADB3-7F65F12AB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E7B0-9EE5-364F-A8FC-7C599924260F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DE39A-9DE8-E84A-90BB-7871A3D98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FA2B4-3227-FF48-8275-89EAEDEB9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4CA0-264D-2D49-BCCC-DEA0209CD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487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10F5A-D269-EB4D-B254-54C94F0C7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CCB3E-83CE-DB4F-95DD-B38164061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5A27-71C9-D94F-913B-4235B6567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E7B0-9EE5-364F-A8FC-7C599924260F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9A76-0640-F047-963E-B896EBC9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82F14-24F3-C746-A5F0-AB3BA48A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4CA0-264D-2D49-BCCC-DEA0209CD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407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EAB2-CB9F-8248-91B5-CE6EC5BE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3F2B5-2F20-EE42-878B-CD3D31326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2ED65-0856-184F-AEB9-971EB5E5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E7B0-9EE5-364F-A8FC-7C599924260F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96202-F99F-6341-8A40-651BCBB3A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83A3A-F11C-2D4A-9FE6-C6F2160DC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4CA0-264D-2D49-BCCC-DEA0209CD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3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Plain">
  <p:cSld name="TITLE_1_1_1_1_1_1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185925" y="1998525"/>
            <a:ext cx="8589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ubTitle" idx="1"/>
          </p:nvPr>
        </p:nvSpPr>
        <p:spPr>
          <a:xfrm>
            <a:off x="185925" y="2570025"/>
            <a:ext cx="8685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2"/>
          </p:nvPr>
        </p:nvSpPr>
        <p:spPr>
          <a:xfrm>
            <a:off x="185925" y="3000825"/>
            <a:ext cx="23739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3" name="Google Shape;5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1400" y="314625"/>
            <a:ext cx="1154124" cy="154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B6DE5-6FAE-1242-9CCD-7C6A99FCB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358E9-1DEB-B14B-BF49-B85CDFDDC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3308DF-3382-9C4F-993E-CA87D93D6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4D58A-E86B-EA43-B5B8-13269CC1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E7B0-9EE5-364F-A8FC-7C599924260F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12B2A-3C3E-7F47-AC71-B338ED4E0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5747A5-D7BA-B744-AD27-88A0B74A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4CA0-264D-2D49-BCCC-DEA0209CD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014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1C73-C66C-6F42-A0C4-C003F4210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DDEBC-0B6E-9345-BBD0-E0D6A29E4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3E19E-C7EE-B147-AB76-50F6CB948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F41F6F-1948-AB45-A1F1-50140EEF63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367F91-A326-D248-9348-414550F8B3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CDC2ED-89AE-8B48-8D2C-329463C2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E7B0-9EE5-364F-A8FC-7C599924260F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69EE33-4615-CC4C-995D-67A28C24D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675374-067D-A348-8B8E-80B31D80D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4CA0-264D-2D49-BCCC-DEA0209CD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195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80341-63C5-0B4F-BCA0-BEB86D3FA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83AFB5-96A9-9B47-9DCA-5E2354F7D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E7B0-9EE5-364F-A8FC-7C599924260F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49C8F-8135-C64B-B42A-C5055C8A9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940FFB-BB79-9245-8AF9-6B3EBF0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4CA0-264D-2D49-BCCC-DEA0209CD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523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D68C89-F9A1-894B-82E3-3CB46BA9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E7B0-9EE5-364F-A8FC-7C599924260F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04FB96-29DE-2F45-BE68-1A6B4C65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6541E-B980-B847-B288-81BBC3CD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4CA0-264D-2D49-BCCC-DEA0209CD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060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4748-13AC-3348-BA9C-6846A72AF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5B300-27DF-B94E-855D-FDA13E363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D3A71-45F3-3E4B-A1A0-D9FF560E2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284FB-E926-DD4E-909C-26C203FF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E7B0-9EE5-364F-A8FC-7C599924260F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E3DDE-FF45-764A-8680-7943BB2FE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FA060-3B12-024D-A732-45000497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4CA0-264D-2D49-BCCC-DEA0209CD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587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0B266-1B98-7D47-B81E-6D4CBD30E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488F83-99FA-C247-B5B6-9785EA537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0FE18-47FA-F54E-B14C-8373F8990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9F8E5-3D0E-3645-ADB9-10DBF1A2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E7B0-9EE5-364F-A8FC-7C599924260F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D0586-05B7-204B-BFC8-B0888F8DF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3D1E2-D61E-AD48-9B99-C61FDA96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4CA0-264D-2D49-BCCC-DEA0209CD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446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979E-4087-5E48-93CE-D81808A2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7E213-E8E3-864D-A829-71D7977DD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AD7CA-707E-ED4A-9185-9286E9C3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E7B0-9EE5-364F-A8FC-7C599924260F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28A3F-D1A3-D94E-8E4D-ABD3E7994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BA76F-7A33-EE41-9A60-3E576B5B6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4CA0-264D-2D49-BCCC-DEA0209CD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88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E18501-A3AA-9E46-881E-C386355B7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81DDF2-5301-5F4D-936C-2D0539C6A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39DA5-3111-E94D-A814-3D5D625CB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E7B0-9EE5-364F-A8FC-7C599924260F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5F7B9-A933-4E4D-B002-D8B8314C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6182F-0111-9345-B840-8B8184ABE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4CA0-264D-2D49-BCCC-DEA0209CD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6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Partnership logos">
  <p:cSld name="TITLE_1_1_1_1_1_1_1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229050" y="484500"/>
            <a:ext cx="8589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ubTitle" idx="1"/>
          </p:nvPr>
        </p:nvSpPr>
        <p:spPr>
          <a:xfrm>
            <a:off x="229050" y="1056000"/>
            <a:ext cx="8685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ubTitle" idx="2"/>
          </p:nvPr>
        </p:nvSpPr>
        <p:spPr>
          <a:xfrm>
            <a:off x="229050" y="1486800"/>
            <a:ext cx="23739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8" name="Google Shape;58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6350" y="4305475"/>
            <a:ext cx="1404512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double column">
  <p:cSld name="TITLE_1_1_1_1_1_1_1_1_1_1_1_1_1_1_1_1_1_1_1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137350" y="89800"/>
            <a:ext cx="87444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4245600" cy="40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050" y="4813975"/>
            <a:ext cx="595602" cy="160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5"/>
          <p:cNvCxnSpPr/>
          <p:nvPr/>
        </p:nvCxnSpPr>
        <p:spPr>
          <a:xfrm>
            <a:off x="217050" y="452112"/>
            <a:ext cx="8664600" cy="0"/>
          </a:xfrm>
          <a:prstGeom prst="straightConnector1">
            <a:avLst/>
          </a:prstGeom>
          <a:noFill/>
          <a:ln w="9525" cap="flat" cmpd="sng">
            <a:solidFill>
              <a:srgbClr val="A5948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" name="Google Shape;82;p15"/>
          <p:cNvSpPr txBox="1">
            <a:spLocks noGrp="1"/>
          </p:cNvSpPr>
          <p:nvPr>
            <p:ph type="body" idx="3"/>
          </p:nvPr>
        </p:nvSpPr>
        <p:spPr>
          <a:xfrm>
            <a:off x="4636050" y="622050"/>
            <a:ext cx="4245600" cy="40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Small Image / Video / Chart">
  <p:cSld name="CUSTOM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050" y="4813975"/>
            <a:ext cx="595602" cy="1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>
            <a:spLocks noGrp="1"/>
          </p:cNvSpPr>
          <p:nvPr>
            <p:ph type="subTitle" idx="1"/>
          </p:nvPr>
        </p:nvSpPr>
        <p:spPr>
          <a:xfrm>
            <a:off x="117850" y="89825"/>
            <a:ext cx="88362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5346600" cy="40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●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○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■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3"/>
          </p:nvPr>
        </p:nvSpPr>
        <p:spPr>
          <a:xfrm>
            <a:off x="5592600" y="4431450"/>
            <a:ext cx="3158700" cy="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ags" Target="../tags/tag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61" r:id="rId8"/>
    <p:sldLayoutId id="2147483662" r:id="rId9"/>
    <p:sldLayoutId id="2147483663" r:id="rId10"/>
    <p:sldLayoutId id="2147483664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82" r:id="rId20"/>
    <p:sldLayoutId id="2147483684" r:id="rId21"/>
    <p:sldLayoutId id="2147483686" r:id="rId22"/>
    <p:sldLayoutId id="2147483687" r:id="rId23"/>
    <p:sldLayoutId id="2147483688" r:id="rId24"/>
    <p:sldLayoutId id="2147483689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363070"/>
            <a:ext cx="7556313" cy="837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485901"/>
            <a:ext cx="7556313" cy="310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481768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19B846A-6DC9-7842-A191-50A4DED1B022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4817689"/>
            <a:ext cx="61228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181676"/>
            <a:ext cx="5540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BA9E4F8C-8F4A-8F4E-853F-1852D7732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6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</p:sldLayoutIdLst>
  <p:txStyles>
    <p:titleStyle>
      <a:lvl1pPr algn="l" defTabSz="685800" rtl="0" eaLnBrk="1" latinLnBrk="0" hangingPunct="1">
        <a:spcBef>
          <a:spcPct val="0"/>
        </a:spcBef>
        <a:buNone/>
        <a:defRPr sz="27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spcBef>
          <a:spcPts val="1500"/>
        </a:spcBef>
        <a:buClr>
          <a:schemeClr val="accent1"/>
        </a:buClr>
        <a:buSzPct val="75000"/>
        <a:buFont typeface="Wingdings" pitchFamily="2" charset="2"/>
        <a:buChar char="n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spcBef>
          <a:spcPts val="45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spcBef>
          <a:spcPts val="450"/>
        </a:spcBef>
        <a:buClr>
          <a:schemeClr val="accent1"/>
        </a:buClr>
        <a:buSzPct val="75000"/>
        <a:buFont typeface="Wingdings" pitchFamily="2" charset="2"/>
        <a:buChar char="n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spcBef>
          <a:spcPts val="45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spcBef>
          <a:spcPts val="450"/>
        </a:spcBef>
        <a:buClr>
          <a:schemeClr val="accent1"/>
        </a:buClr>
        <a:buSzPct val="75000"/>
        <a:buFont typeface="Wingdings" pitchFamily="2" charset="2"/>
        <a:buChar char="n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033463" indent="-171450" algn="l" defTabSz="6858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35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202531" indent="-171450" algn="l" defTabSz="6858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35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372791" indent="-171450" algn="l" defTabSz="6858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35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543050" indent="-171450" algn="l" defTabSz="6858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35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15" imgW="493" imgH="493" progId="TCLayout.ActiveDocument.1">
                  <p:embed/>
                </p:oleObj>
              </mc:Choice>
              <mc:Fallback>
                <p:oleObj name="think-cell Slide" r:id="rId15" imgW="493" imgH="493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896D4-FB22-4D7F-AC92-1AB444A633D7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DFB80-4EDC-44A0-8B6C-27FDDED432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4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BF5174-BCBE-3E45-A483-C0412B770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BA044-7F80-5343-A132-47A811FBF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37DB2-5BF7-874C-8621-FF1FBA35F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DE7B0-9EE5-364F-A8FC-7C599924260F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1B050-B67F-AC4C-B710-FC2BD1417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24E77-E5A6-854A-98B2-8863848EE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D4CA0-264D-2D49-BCCC-DEA0209CD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6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7.tiff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.bin"/><Relationship Id="rId9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tiff"/><Relationship Id="rId3" Type="http://schemas.openxmlformats.org/officeDocument/2006/relationships/slideLayout" Target="../slideLayouts/slideLayout46.xml"/><Relationship Id="rId7" Type="http://schemas.microsoft.com/office/2007/relationships/hdphoto" Target="../media/hdphoto3.wdp"/><Relationship Id="rId12" Type="http://schemas.openxmlformats.org/officeDocument/2006/relationships/image" Target="../media/image73.tiff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9.png"/><Relationship Id="rId11" Type="http://schemas.openxmlformats.org/officeDocument/2006/relationships/image" Target="../media/image72.tiff"/><Relationship Id="rId5" Type="http://schemas.openxmlformats.org/officeDocument/2006/relationships/image" Target="../media/image15.emf"/><Relationship Id="rId10" Type="http://schemas.openxmlformats.org/officeDocument/2006/relationships/image" Target="../media/image71.tiff"/><Relationship Id="rId4" Type="http://schemas.openxmlformats.org/officeDocument/2006/relationships/oleObject" Target="../embeddings/oleObject4.bin"/><Relationship Id="rId9" Type="http://schemas.microsoft.com/office/2007/relationships/hdphoto" Target="../media/hdphoto4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75.jpe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tif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78.tiff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7.tif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80.tif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tif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78.tiff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1.tiff"/><Relationship Id="rId11" Type="http://schemas.openxmlformats.org/officeDocument/2006/relationships/image" Target="../media/image84.tiff"/><Relationship Id="rId5" Type="http://schemas.openxmlformats.org/officeDocument/2006/relationships/image" Target="../media/image15.emf"/><Relationship Id="rId10" Type="http://schemas.openxmlformats.org/officeDocument/2006/relationships/image" Target="../media/image83.tiff"/><Relationship Id="rId4" Type="http://schemas.openxmlformats.org/officeDocument/2006/relationships/oleObject" Target="../embeddings/oleObject4.bin"/><Relationship Id="rId9" Type="http://schemas.openxmlformats.org/officeDocument/2006/relationships/image" Target="../media/image82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5.tif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5.tif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8.tif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4"/>
          <p:cNvSpPr txBox="1">
            <a:spLocks noGrp="1"/>
          </p:cNvSpPr>
          <p:nvPr>
            <p:ph type="title"/>
          </p:nvPr>
        </p:nvSpPr>
        <p:spPr>
          <a:xfrm>
            <a:off x="246300" y="1281300"/>
            <a:ext cx="7148100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b="1" dirty="0">
                <a:solidFill>
                  <a:schemeClr val="dk1"/>
                </a:solidFill>
              </a:rPr>
              <a:t>Demo Day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chemeClr val="dk1"/>
                </a:solidFill>
              </a:rPr>
              <a:t>Acute Malnutrition Prevention Lab 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chemeClr val="dk1"/>
                </a:solidFill>
              </a:rPr>
              <a:t>India 2019</a:t>
            </a:r>
            <a:endParaRPr b="1" i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400" b="1" dirty="0"/>
              <a:t>It’s being Baby Ready!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sz="4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400" b="1" i="1" dirty="0"/>
              <a:t>We present the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sz="4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400" b="1" dirty="0"/>
              <a:t>“Baby Ready Family Coalition”</a:t>
            </a:r>
            <a:endParaRPr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5A94E-3832-49D6-84A0-235FCDDBBE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2081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/>
              <a:t>A Coalition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400" b="1" dirty="0"/>
              <a:t>system level,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400" b="1" dirty="0"/>
              <a:t>multi stakeholder,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400" b="1" dirty="0"/>
              <a:t>coordinated and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400" b="1" dirty="0"/>
              <a:t>targeted</a:t>
            </a:r>
            <a:endParaRPr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5A94E-3832-49D6-84A0-235FCDDBBE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7065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/>
              <a:t>Part of the current system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sz="4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400" b="1" dirty="0"/>
              <a:t>Work with Government and current programs</a:t>
            </a:r>
            <a:endParaRPr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5A94E-3832-49D6-84A0-235FCDDBBE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3902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000" b="1" dirty="0"/>
              <a:t>Audience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sz="3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1" dirty="0"/>
              <a:t>Individual 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400" b="1" dirty="0"/>
              <a:t>Adolescents (M/F)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400" b="1" dirty="0"/>
              <a:t>Recently Married (M/F)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400" b="1" dirty="0"/>
              <a:t>1000 days (M/C)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sz="2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dirty="0"/>
              <a:t>Families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dirty="0"/>
              <a:t>Community</a:t>
            </a:r>
            <a:endParaRPr sz="2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5A94E-3832-49D6-84A0-235FCDDBBE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1497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/>
              <a:t>Who is this coalition</a:t>
            </a:r>
            <a:endParaRPr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5A94E-3832-49D6-84A0-235FCDDBBE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8629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61BB15B-86C1-43DD-BC71-0B2F34F0C4FF}"/>
              </a:ext>
            </a:extLst>
          </p:cNvPr>
          <p:cNvSpPr/>
          <p:nvPr/>
        </p:nvSpPr>
        <p:spPr>
          <a:xfrm>
            <a:off x="2474478" y="798701"/>
            <a:ext cx="2272937" cy="183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>
                <a:solidFill>
                  <a:schemeClr val="tx1"/>
                </a:solidFill>
              </a:rPr>
              <a:t>Redefining Nutrition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153CAF-DB23-45CD-9C2B-11C94015CC09}"/>
              </a:ext>
            </a:extLst>
          </p:cNvPr>
          <p:cNvSpPr/>
          <p:nvPr/>
        </p:nvSpPr>
        <p:spPr>
          <a:xfrm>
            <a:off x="4433284" y="815586"/>
            <a:ext cx="2323947" cy="185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>
                <a:solidFill>
                  <a:schemeClr val="tx1"/>
                </a:solidFill>
              </a:rPr>
              <a:t>Changemakers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CECF6A-1C37-4BC6-BA8E-7C534DF4FA2A}"/>
              </a:ext>
            </a:extLst>
          </p:cNvPr>
          <p:cNvSpPr/>
          <p:nvPr/>
        </p:nvSpPr>
        <p:spPr>
          <a:xfrm>
            <a:off x="3610946" y="2024211"/>
            <a:ext cx="2272937" cy="183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>
                <a:solidFill>
                  <a:schemeClr val="tx1"/>
                </a:solidFill>
              </a:rPr>
              <a:t>Data Driven Decision Making</a:t>
            </a:r>
          </a:p>
        </p:txBody>
      </p:sp>
      <p:pic>
        <p:nvPicPr>
          <p:cNvPr id="1026" name="Picture 2" descr="https://lh3.googleusercontent.com/xmMpQSkYE3KihCvAA44sVzWXRYramoe528pNfoyh5hU-HyPyYGla45zFVVT9NKOzZdmHxHQ52sE07t6ncg7TE6vRdZxeiASv4H-ig_axRvN3xBZo8BMkt6iR9eM28MHvBzVvaYwx-i4">
            <a:extLst>
              <a:ext uri="{FF2B5EF4-FFF2-40B4-BE49-F238E27FC236}">
                <a16:creationId xmlns:a16="http://schemas.microsoft.com/office/drawing/2014/main" id="{A2BC6B4F-E66D-479F-A57F-414FFCB9E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231" y="969926"/>
            <a:ext cx="728955" cy="40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W3IBagnSfvvdsFiYVO5e31SZ-M4rN7tBPd33Q18EnvNEVxC_tdISfCotUTvfXwSDc_CZWAr8V2fa0lsLRptqNzDenEMa3pU3KlQaK0TJtmx-5t9IyBc5vKgukhKU3Fj9sU9Fe8kl1_U">
            <a:extLst>
              <a:ext uri="{FF2B5EF4-FFF2-40B4-BE49-F238E27FC236}">
                <a16:creationId xmlns:a16="http://schemas.microsoft.com/office/drawing/2014/main" id="{477C1C65-59EE-4E01-AA3C-550AF4AF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891" y="1535642"/>
            <a:ext cx="671605" cy="57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6.googleusercontent.com/rFoob0r96X6gO2f7UojTRU032na1VIng7urIWZEWORlbqD0jvbbzvIXIM0EM_C0X2U2OuWs-htE7IpHHJe_vuPXRFPkoY6AMmmPdoqpFqJzcOGP0AMVZFkvs4NCCCLmf3ItD-C7kmSo">
            <a:extLst>
              <a:ext uri="{FF2B5EF4-FFF2-40B4-BE49-F238E27FC236}">
                <a16:creationId xmlns:a16="http://schemas.microsoft.com/office/drawing/2014/main" id="{DAEF5CF4-968E-4AAA-99CA-9843525D7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07" y="1126045"/>
            <a:ext cx="709904" cy="70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lh6.googleusercontent.com/rFoob0r96X6gO2f7UojTRU032na1VIng7urIWZEWORlbqD0jvbbzvIXIM0EM_C0X2U2OuWs-htE7IpHHJe_vuPXRFPkoY6AMmmPdoqpFqJzcOGP0AMVZFkvs4NCCCLmf3ItD-C7kmSo">
            <a:extLst>
              <a:ext uri="{FF2B5EF4-FFF2-40B4-BE49-F238E27FC236}">
                <a16:creationId xmlns:a16="http://schemas.microsoft.com/office/drawing/2014/main" id="{86B4B5E2-AEFF-4D9F-8CDF-91E341849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317" y="3182594"/>
            <a:ext cx="709904" cy="70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pC3vOJBp5fZOCfK7WeH6FWKVR6fnmnZFT9_EqgmSK-HCtkP0PDY1K8Y2OITA9JfysvOSQO1_dHpt2ZTthbH8BXhBqnSopEzNj8JD01vfMmD2cJTK6t7LrWsNdSMlIR6_9NrYGnMxxZo">
            <a:extLst>
              <a:ext uri="{FF2B5EF4-FFF2-40B4-BE49-F238E27FC236}">
                <a16:creationId xmlns:a16="http://schemas.microsoft.com/office/drawing/2014/main" id="{0EC24721-C60F-45BC-890D-432B57773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453" y="2014394"/>
            <a:ext cx="1202833" cy="81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3.googleusercontent.com/GE8af9Cz4Cp84pqVi9_8hl67590r7GhU4sIKD0Kb_mVwiznouJL0GZWNY8wkjBSeChWyC3G6Oc0fly-VIJROeSbalXa8H2TtaDaRKdrW36SDAaU8sQ4NGuQDfEv5vbwDjCTu0J85HL0">
            <a:extLst>
              <a:ext uri="{FF2B5EF4-FFF2-40B4-BE49-F238E27FC236}">
                <a16:creationId xmlns:a16="http://schemas.microsoft.com/office/drawing/2014/main" id="{01A68913-1171-42E1-B71E-148A0191F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98" y="439916"/>
            <a:ext cx="967507" cy="43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s://lh3.googleusercontent.com/pC3vOJBp5fZOCfK7WeH6FWKVR6fnmnZFT9_EqgmSK-HCtkP0PDY1K8Y2OITA9JfysvOSQO1_dHpt2ZTthbH8BXhBqnSopEzNj8JD01vfMmD2cJTK6t7LrWsNdSMlIR6_9NrYGnMxxZo">
            <a:extLst>
              <a:ext uri="{FF2B5EF4-FFF2-40B4-BE49-F238E27FC236}">
                <a16:creationId xmlns:a16="http://schemas.microsoft.com/office/drawing/2014/main" id="{846AD39C-8C9F-408B-8CE6-A7A2CD8C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94" y="1302553"/>
            <a:ext cx="1015210" cy="69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6EB26B-4EAC-4D02-9773-3E54632D1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1288" y="3725024"/>
            <a:ext cx="1283893" cy="270901"/>
          </a:xfrm>
          <a:prstGeom prst="rect">
            <a:avLst/>
          </a:prstGeom>
        </p:spPr>
      </p:pic>
      <p:pic>
        <p:nvPicPr>
          <p:cNvPr id="1044" name="Picture 20" descr="https://lh6.googleusercontent.com/uS0D0qTZpue9La0mPcB0X-6_s-4uv3wQxtBsbiYJEfqpLzIPMx5IfdmbgPg_6SjPJ47uOuaHdA9Hy8IEY6W836zkUDK_JBhEr3NCoQkbTHICRDAvhZ8x63HJy0BOESyUde05qQkZyYs">
            <a:extLst>
              <a:ext uri="{FF2B5EF4-FFF2-40B4-BE49-F238E27FC236}">
                <a16:creationId xmlns:a16="http://schemas.microsoft.com/office/drawing/2014/main" id="{0DB090B7-474F-441B-97B1-5348254D5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89" y="1906339"/>
            <a:ext cx="722642" cy="7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3.googleusercontent.com/QHzqTzESMhRgdrak5M77hCaCIaaWiyRBBZEPreTMKtlnkhfUF2t4_ha43FnEDM38iCdiObO7_L3l9_OHr_slAGxtskgbqMMaLRumLRkQw8MbsmZm6Xd8sQEvZAdn7-lJBum0FWVF-ro">
            <a:extLst>
              <a:ext uri="{FF2B5EF4-FFF2-40B4-BE49-F238E27FC236}">
                <a16:creationId xmlns:a16="http://schemas.microsoft.com/office/drawing/2014/main" id="{D24A718B-6C89-4258-876A-3AF582462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663" y="4183479"/>
            <a:ext cx="702673" cy="70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gAGSE7L3BvOqj7WVdulqWlzaaqlQh5SiStE-dDLPMgBUB5IoCiFe640X9sd1a7OW6-LAfZlVKYeOj4yfeMxTkKZ8vcpPPiZs2uKV7v_MdjPRSaYqNm-4yDzo7uInE5tXLjFwwsUCoNY">
            <a:extLst>
              <a:ext uri="{FF2B5EF4-FFF2-40B4-BE49-F238E27FC236}">
                <a16:creationId xmlns:a16="http://schemas.microsoft.com/office/drawing/2014/main" id="{CB2065F9-0AA0-4E32-8143-5A8B0599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00" y="2425641"/>
            <a:ext cx="803318" cy="40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https://lh6.googleusercontent.com/uS0D0qTZpue9La0mPcB0X-6_s-4uv3wQxtBsbiYJEfqpLzIPMx5IfdmbgPg_6SjPJ47uOuaHdA9Hy8IEY6W836zkUDK_JBhEr3NCoQkbTHICRDAvhZ8x63HJy0BOESyUde05qQkZyYs">
            <a:extLst>
              <a:ext uri="{FF2B5EF4-FFF2-40B4-BE49-F238E27FC236}">
                <a16:creationId xmlns:a16="http://schemas.microsoft.com/office/drawing/2014/main" id="{24ABFC9F-2617-430C-810A-2B5699C4B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43" y="4236475"/>
            <a:ext cx="722642" cy="7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3F697206-3B74-4363-A3FD-38A1EC61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416" y="139106"/>
            <a:ext cx="808495" cy="80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1A291B-5C29-4B98-BC7A-DD2F687B580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6229"/>
          <a:stretch/>
        </p:blipFill>
        <p:spPr>
          <a:xfrm>
            <a:off x="5159176" y="4284219"/>
            <a:ext cx="1272620" cy="418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A9764A-2225-478E-B9DC-DDF17F83D1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4353" y="669506"/>
            <a:ext cx="1354320" cy="55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5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7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/>
              <a:t>Pitch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pic>
        <p:nvPicPr>
          <p:cNvPr id="260" name="Google Shape;26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3600" y="2655525"/>
            <a:ext cx="2487975" cy="24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61BB15B-86C1-43DD-BC71-0B2F34F0C4FF}"/>
              </a:ext>
            </a:extLst>
          </p:cNvPr>
          <p:cNvSpPr/>
          <p:nvPr/>
        </p:nvSpPr>
        <p:spPr>
          <a:xfrm>
            <a:off x="2474478" y="798701"/>
            <a:ext cx="2272937" cy="183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>
                <a:solidFill>
                  <a:schemeClr val="tx1"/>
                </a:solidFill>
              </a:rPr>
              <a:t>Redefining Nutrition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153CAF-DB23-45CD-9C2B-11C94015CC09}"/>
              </a:ext>
            </a:extLst>
          </p:cNvPr>
          <p:cNvSpPr/>
          <p:nvPr/>
        </p:nvSpPr>
        <p:spPr>
          <a:xfrm>
            <a:off x="4433284" y="815586"/>
            <a:ext cx="2323947" cy="185798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>
                <a:solidFill>
                  <a:schemeClr val="tx1"/>
                </a:solidFill>
              </a:rPr>
              <a:t>Changemakers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CECF6A-1C37-4BC6-BA8E-7C534DF4FA2A}"/>
              </a:ext>
            </a:extLst>
          </p:cNvPr>
          <p:cNvSpPr/>
          <p:nvPr/>
        </p:nvSpPr>
        <p:spPr>
          <a:xfrm>
            <a:off x="3610946" y="2024211"/>
            <a:ext cx="2272937" cy="18362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>
                <a:solidFill>
                  <a:schemeClr val="tx1"/>
                </a:solidFill>
              </a:rPr>
              <a:t>Data Driven Decision Making</a:t>
            </a:r>
          </a:p>
        </p:txBody>
      </p:sp>
      <p:pic>
        <p:nvPicPr>
          <p:cNvPr id="21" name="Picture 12" descr="https://lh3.googleusercontent.com/pC3vOJBp5fZOCfK7WeH6FWKVR6fnmnZFT9_EqgmSK-HCtkP0PDY1K8Y2OITA9JfysvOSQO1_dHpt2ZTthbH8BXhBqnSopEzNj8JD01vfMmD2cJTK6t7LrWsNdSMlIR6_9NrYGnMxxZo">
            <a:extLst>
              <a:ext uri="{FF2B5EF4-FFF2-40B4-BE49-F238E27FC236}">
                <a16:creationId xmlns:a16="http://schemas.microsoft.com/office/drawing/2014/main" id="{846AD39C-8C9F-408B-8CE6-A7A2CD8C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94" y="1302553"/>
            <a:ext cx="1015210" cy="69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lh6.googleusercontent.com/uS0D0qTZpue9La0mPcB0X-6_s-4uv3wQxtBsbiYJEfqpLzIPMx5IfdmbgPg_6SjPJ47uOuaHdA9Hy8IEY6W836zkUDK_JBhEr3NCoQkbTHICRDAvhZ8x63HJy0BOESyUde05qQkZyYs">
            <a:extLst>
              <a:ext uri="{FF2B5EF4-FFF2-40B4-BE49-F238E27FC236}">
                <a16:creationId xmlns:a16="http://schemas.microsoft.com/office/drawing/2014/main" id="{0DB090B7-474F-441B-97B1-5348254D5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89" y="1906339"/>
            <a:ext cx="722642" cy="7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gAGSE7L3BvOqj7WVdulqWlzaaqlQh5SiStE-dDLPMgBUB5IoCiFe640X9sd1a7OW6-LAfZlVKYeOj4yfeMxTkKZ8vcpPPiZs2uKV7v_MdjPRSaYqNm-4yDzo7uInE5tXLjFwwsUCoNY">
            <a:extLst>
              <a:ext uri="{FF2B5EF4-FFF2-40B4-BE49-F238E27FC236}">
                <a16:creationId xmlns:a16="http://schemas.microsoft.com/office/drawing/2014/main" id="{CB2065F9-0AA0-4E32-8143-5A8B0599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00" y="2425641"/>
            <a:ext cx="803318" cy="40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396B51-C2E7-410D-8BAA-AF4D21AFF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353" y="669506"/>
            <a:ext cx="1354320" cy="55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3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Redefining Nutrition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008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Rani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1820" r="3182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14 years old, lives next to an open drain in VP Singh Camp, New Delhi</a:t>
            </a:r>
          </a:p>
          <a:p>
            <a:r>
              <a:rPr lang="en-US" dirty="0">
                <a:solidFill>
                  <a:srgbClr val="7F7F7F"/>
                </a:solidFill>
              </a:rPr>
              <a:t>Likes to eat outside, loves fruits</a:t>
            </a:r>
          </a:p>
          <a:p>
            <a:r>
              <a:rPr lang="en-US" dirty="0">
                <a:solidFill>
                  <a:srgbClr val="7F7F7F"/>
                </a:solidFill>
              </a:rPr>
              <a:t>Both parents working</a:t>
            </a:r>
          </a:p>
          <a:p>
            <a:r>
              <a:rPr lang="en-US" dirty="0">
                <a:solidFill>
                  <a:srgbClr val="7F7F7F"/>
                </a:solidFill>
              </a:rPr>
              <a:t>Can’t afford fresh vegetables, eats one cooked meal a day</a:t>
            </a:r>
          </a:p>
          <a:p>
            <a:r>
              <a:rPr lang="en-US" dirty="0">
                <a:solidFill>
                  <a:srgbClr val="7F7F7F"/>
                </a:solidFill>
              </a:rPr>
              <a:t>Deficient in iron, low BMI</a:t>
            </a:r>
          </a:p>
        </p:txBody>
      </p:sp>
    </p:spTree>
    <p:extLst>
      <p:ext uri="{BB962C8B-B14F-4D97-AF65-F5344CB8AC3E}">
        <p14:creationId xmlns:p14="http://schemas.microsoft.com/office/powerpoint/2010/main" val="3433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6"/>
          <p:cNvSpPr txBox="1">
            <a:spLocks noGrp="1"/>
          </p:cNvSpPr>
          <p:nvPr>
            <p:ph type="body" idx="2"/>
          </p:nvPr>
        </p:nvSpPr>
        <p:spPr>
          <a:xfrm>
            <a:off x="4898400" y="245350"/>
            <a:ext cx="4099200" cy="44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b="1" dirty="0"/>
              <a:t>Welcome</a:t>
            </a:r>
            <a:endParaRPr lang="en-GB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/>
              <a:t>Brenton Caffin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Executive Director, Global Innovation Partnerships</a:t>
            </a:r>
            <a:endParaRPr sz="4000" b="1" dirty="0"/>
          </a:p>
        </p:txBody>
      </p:sp>
      <p:pic>
        <p:nvPicPr>
          <p:cNvPr id="253" name="Google Shape;253;p46"/>
          <p:cNvPicPr preferRelativeResize="0"/>
          <p:nvPr/>
        </p:nvPicPr>
        <p:blipFill rotWithShape="1">
          <a:blip r:embed="rId3">
            <a:alphaModFix/>
          </a:blip>
          <a:srcRect b="8349"/>
          <a:stretch/>
        </p:blipFill>
        <p:spPr>
          <a:xfrm>
            <a:off x="0" y="104750"/>
            <a:ext cx="4611449" cy="4226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What is the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Accessibility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Affordability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Uptake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Capacity to Assess</a:t>
            </a:r>
          </a:p>
        </p:txBody>
      </p:sp>
    </p:spTree>
    <p:extLst>
      <p:ext uri="{BB962C8B-B14F-4D97-AF65-F5344CB8AC3E}">
        <p14:creationId xmlns:p14="http://schemas.microsoft.com/office/powerpoint/2010/main" val="3862460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856" y="363070"/>
            <a:ext cx="5667234" cy="837080"/>
          </a:xfrm>
        </p:spPr>
        <p:txBody>
          <a:bodyPr/>
          <a:lstStyle/>
          <a:p>
            <a:r>
              <a:rPr lang="en-US" sz="2400" dirty="0"/>
              <a:t>Why does the problem continue to persist?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Treatment over prevention</a:t>
            </a:r>
          </a:p>
          <a:p>
            <a:r>
              <a:rPr lang="en-US" dirty="0">
                <a:solidFill>
                  <a:srgbClr val="7F7F7F"/>
                </a:solidFill>
              </a:rPr>
              <a:t>Unaccounted preferences</a:t>
            </a:r>
          </a:p>
          <a:p>
            <a:r>
              <a:rPr lang="en-US" dirty="0">
                <a:solidFill>
                  <a:srgbClr val="7F7F7F"/>
                </a:solidFill>
              </a:rPr>
              <a:t>One solution for all</a:t>
            </a:r>
          </a:p>
          <a:p>
            <a:r>
              <a:rPr lang="en-US" dirty="0">
                <a:solidFill>
                  <a:srgbClr val="7F7F7F"/>
                </a:solidFill>
              </a:rPr>
              <a:t>Unsustainable models</a:t>
            </a:r>
          </a:p>
          <a:p>
            <a:r>
              <a:rPr lang="en-US" dirty="0">
                <a:solidFill>
                  <a:srgbClr val="7F7F7F"/>
                </a:solidFill>
              </a:rPr>
              <a:t>Limited food spectrum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064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Process-based solution – 10X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7F7F7F"/>
                </a:solidFill>
              </a:rPr>
              <a:t>Expanding</a:t>
            </a:r>
            <a:r>
              <a:rPr lang="en-US" dirty="0">
                <a:solidFill>
                  <a:srgbClr val="7F7F7F"/>
                </a:solidFill>
              </a:rPr>
              <a:t> the food spectrum</a:t>
            </a:r>
          </a:p>
          <a:p>
            <a:r>
              <a:rPr lang="en-US" b="1" dirty="0">
                <a:solidFill>
                  <a:srgbClr val="7F7F7F"/>
                </a:solidFill>
              </a:rPr>
              <a:t>Reframing</a:t>
            </a:r>
            <a:r>
              <a:rPr lang="en-US" dirty="0">
                <a:solidFill>
                  <a:srgbClr val="7F7F7F"/>
                </a:solidFill>
              </a:rPr>
              <a:t> the approach to nutrition</a:t>
            </a:r>
          </a:p>
          <a:p>
            <a:r>
              <a:rPr lang="en-US" b="1" dirty="0">
                <a:solidFill>
                  <a:srgbClr val="7F7F7F"/>
                </a:solidFill>
              </a:rPr>
              <a:t>Redefining</a:t>
            </a:r>
            <a:r>
              <a:rPr lang="en-US" dirty="0">
                <a:solidFill>
                  <a:srgbClr val="7F7F7F"/>
                </a:solidFill>
              </a:rPr>
              <a:t> nutritious food</a:t>
            </a:r>
            <a:endParaRPr lang="en-US" dirty="0">
              <a:solidFill>
                <a:srgbClr val="7F7F7F"/>
              </a:solidFill>
              <a:latin typeface="Rockwell (Body)"/>
              <a:cs typeface="Rockwell (Body)"/>
            </a:endParaRPr>
          </a:p>
        </p:txBody>
      </p:sp>
    </p:spTree>
    <p:extLst>
      <p:ext uri="{BB962C8B-B14F-4D97-AF65-F5344CB8AC3E}">
        <p14:creationId xmlns:p14="http://schemas.microsoft.com/office/powerpoint/2010/main" val="3982441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Process-based solution – 10X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Expanding the food spectrum</a:t>
            </a:r>
          </a:p>
          <a:p>
            <a:pPr lvl="1"/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4" name="Picture 3" descr="IMG_237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" t="24003" r="2069" b="29838"/>
          <a:stretch/>
        </p:blipFill>
        <p:spPr>
          <a:xfrm>
            <a:off x="1335438" y="2155050"/>
            <a:ext cx="6417800" cy="20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20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Process-based solution – 10X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Reframing the approach to nutrition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pPr lvl="1"/>
            <a:r>
              <a:rPr lang="en-US" dirty="0">
                <a:solidFill>
                  <a:srgbClr val="7F7F7F"/>
                </a:solidFill>
              </a:rPr>
              <a:t>Include adolescents and recently married persons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Incorporate individual and community preferences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Adopt context-specific </a:t>
            </a:r>
            <a:r>
              <a:rPr lang="en-US" dirty="0" err="1">
                <a:solidFill>
                  <a:srgbClr val="7F7F7F"/>
                </a:solidFill>
              </a:rPr>
              <a:t>programmes</a:t>
            </a:r>
            <a:endParaRPr lang="en-US" dirty="0">
              <a:solidFill>
                <a:srgbClr val="7F7F7F"/>
              </a:solidFill>
            </a:endParaRPr>
          </a:p>
          <a:p>
            <a:pPr lvl="1"/>
            <a:r>
              <a:rPr lang="en-US" dirty="0">
                <a:solidFill>
                  <a:srgbClr val="7F7F7F"/>
                </a:solidFill>
              </a:rPr>
              <a:t>Use sustainable models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Ensure collective concern </a:t>
            </a: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40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Process-based solution – 10X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Redefining nutritious food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pPr lvl="1"/>
            <a:r>
              <a:rPr lang="en-US" dirty="0">
                <a:solidFill>
                  <a:srgbClr val="7F7F7F"/>
                </a:solidFill>
              </a:rPr>
              <a:t>Safe and hygienic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Nutrition-dense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Locally-sourced ingredients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Fresh produce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Based on individual and community preferences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272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</a:t>
            </a:r>
            <a:r>
              <a:rPr lang="en-US" sz="2400" dirty="0" err="1"/>
              <a:t>Gameplan</a:t>
            </a:r>
            <a:r>
              <a:rPr lang="en-US" sz="2400" dirty="0"/>
              <a:t> </a:t>
            </a:r>
          </a:p>
        </p:txBody>
      </p:sp>
      <p:pic>
        <p:nvPicPr>
          <p:cNvPr id="4" name="Picture 3" descr="IMG_237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7869" r="9225" b="23152"/>
          <a:stretch/>
        </p:blipFill>
        <p:spPr>
          <a:xfrm>
            <a:off x="1516856" y="1635531"/>
            <a:ext cx="5927083" cy="25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50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856" y="363071"/>
            <a:ext cx="5667235" cy="522040"/>
          </a:xfrm>
        </p:spPr>
        <p:txBody>
          <a:bodyPr/>
          <a:lstStyle/>
          <a:p>
            <a:r>
              <a:rPr lang="en-US" sz="2400" dirty="0"/>
              <a:t>The </a:t>
            </a:r>
            <a:r>
              <a:rPr lang="en-US" sz="2400" dirty="0" err="1"/>
              <a:t>Gameplan</a:t>
            </a:r>
            <a:r>
              <a:rPr lang="en-US" sz="2400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895748"/>
            <a:ext cx="6172200" cy="386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Assessment Process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Community </a:t>
            </a:r>
            <a:r>
              <a:rPr lang="en-US" dirty="0" err="1">
                <a:solidFill>
                  <a:srgbClr val="7F7F7F"/>
                </a:solidFill>
              </a:rPr>
              <a:t>FoodPrint</a:t>
            </a:r>
            <a:endParaRPr lang="en-US" dirty="0">
              <a:solidFill>
                <a:srgbClr val="7F7F7F"/>
              </a:solidFill>
            </a:endParaRPr>
          </a:p>
          <a:p>
            <a:pPr lvl="1"/>
            <a:r>
              <a:rPr lang="en-US" dirty="0">
                <a:solidFill>
                  <a:srgbClr val="7F7F7F"/>
                </a:solidFill>
              </a:rPr>
              <a:t>Tangible and Intangible Preferences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Nutrition Requirements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Wellbeing (Health &amp; WASH) Indicators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4" name="Picture 3" descr="IMG_237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2671" r="12795"/>
          <a:stretch/>
        </p:blipFill>
        <p:spPr>
          <a:xfrm rot="16200000">
            <a:off x="3354369" y="1290399"/>
            <a:ext cx="2613239" cy="468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07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Gameplan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Guiding Framework</a:t>
            </a:r>
          </a:p>
          <a:p>
            <a:pPr marL="171450" lvl="1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lvl="1"/>
            <a:r>
              <a:rPr lang="en-US" dirty="0">
                <a:solidFill>
                  <a:srgbClr val="7F7F7F"/>
                </a:solidFill>
              </a:rPr>
              <a:t>Combine on-the-ground data with technical expertise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Use assessment process to identify community needs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Adapt relevant and actionable strategies from the toolkit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986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Gameplan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Strategy Toolkit 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lvl="1"/>
            <a:r>
              <a:rPr lang="en-US" dirty="0">
                <a:solidFill>
                  <a:srgbClr val="7F7F7F"/>
                </a:solidFill>
              </a:rPr>
              <a:t>Fresh Food Webs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Supplementary Food Webs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Cooked Meal Food Webs</a:t>
            </a:r>
          </a:p>
          <a:p>
            <a:pPr lvl="1"/>
            <a:endParaRPr lang="en-US" dirty="0">
              <a:solidFill>
                <a:srgbClr val="7F7F7F"/>
              </a:solidFill>
            </a:endParaRPr>
          </a:p>
          <a:p>
            <a:pPr lvl="1"/>
            <a:endParaRPr lang="en-US" dirty="0">
              <a:solidFill>
                <a:srgbClr val="7F7F7F"/>
              </a:solidFill>
            </a:endParaRPr>
          </a:p>
          <a:p>
            <a:pPr marL="171450" lvl="1" indent="0">
              <a:buNone/>
            </a:pPr>
            <a:r>
              <a:rPr lang="en-US" dirty="0">
                <a:solidFill>
                  <a:srgbClr val="7F7F7F"/>
                </a:solidFill>
              </a:rPr>
              <a:t>*Nutrition Food Web* - A network of producers, processors, sellers, role models, consumers </a:t>
            </a:r>
            <a:r>
              <a:rPr lang="en-US" dirty="0" err="1">
                <a:solidFill>
                  <a:srgbClr val="7F7F7F"/>
                </a:solidFill>
              </a:rPr>
              <a:t>etc</a:t>
            </a:r>
            <a:r>
              <a:rPr lang="en-US" dirty="0">
                <a:solidFill>
                  <a:srgbClr val="7F7F7F"/>
                </a:solidFill>
              </a:rPr>
              <a:t> based on market and non-market based sustainable models.</a:t>
            </a:r>
          </a:p>
          <a:p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25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7D3DBD3-785F-4805-A575-435B894B4D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D36D1-D343-4204-B28D-43E9E6D45D7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0" indent="0">
              <a:buNone/>
            </a:pPr>
            <a:endParaRPr lang="en-GB" sz="3600" b="1" dirty="0"/>
          </a:p>
          <a:p>
            <a:pPr marL="0" indent="0">
              <a:buNone/>
            </a:pPr>
            <a:r>
              <a:rPr lang="en-GB" sz="3600" b="1" dirty="0" err="1"/>
              <a:t>Hemang</a:t>
            </a:r>
            <a:r>
              <a:rPr lang="en-GB" sz="3600" b="1" dirty="0"/>
              <a:t> Shah &amp; </a:t>
            </a:r>
            <a:r>
              <a:rPr lang="en-GB" sz="3600" b="1" dirty="0" err="1"/>
              <a:t>Biva</a:t>
            </a:r>
            <a:r>
              <a:rPr lang="en-GB" sz="3600" b="1" dirty="0"/>
              <a:t> </a:t>
            </a:r>
            <a:r>
              <a:rPr lang="en-GB" sz="3600" b="1" dirty="0" err="1"/>
              <a:t>Rajbhandari</a:t>
            </a:r>
            <a:endParaRPr lang="en-GB" sz="3600" b="1" dirty="0"/>
          </a:p>
          <a:p>
            <a:pPr marL="0" indent="0">
              <a:buNone/>
            </a:pPr>
            <a:r>
              <a:rPr lang="en-GB" sz="2400" b="1" dirty="0" err="1"/>
              <a:t>Childrens</a:t>
            </a:r>
            <a:r>
              <a:rPr lang="en-GB" sz="2400" b="1" dirty="0"/>
              <a:t> Investment Fund Foundation</a:t>
            </a:r>
            <a:endParaRPr lang="en-AU" sz="2400" dirty="0"/>
          </a:p>
        </p:txBody>
      </p:sp>
      <p:pic>
        <p:nvPicPr>
          <p:cNvPr id="1026" name="Picture 2" descr="https://lh5.googleusercontent.com/vqMGrdZIa8qqXwLhB0-Ck1Nvp3JqGSEfGRAFn8zMcWmZL8aLj3SEvF-KWr3-DheFJo6CcvVAtySy8FTTFESi2ZaRsP9PtegvYdyVjSCHLZxd3UjyWGacTRwlijgtzR7RzgrfEjVJdSQ">
            <a:extLst>
              <a:ext uri="{FF2B5EF4-FFF2-40B4-BE49-F238E27FC236}">
                <a16:creationId xmlns:a16="http://schemas.microsoft.com/office/drawing/2014/main" id="{3D0D4570-4ECF-4532-9B3B-368AFF16F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07" y="3877802"/>
            <a:ext cx="2158480" cy="51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180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350" dirty="0">
                <a:solidFill>
                  <a:srgbClr val="7F7F7F"/>
                </a:solidFill>
              </a:rPr>
              <a:t>Improve affordability and accessibility of nutritious food</a:t>
            </a:r>
          </a:p>
          <a:p>
            <a:r>
              <a:rPr lang="en-US" sz="1350" dirty="0">
                <a:solidFill>
                  <a:srgbClr val="7F7F7F"/>
                </a:solidFill>
              </a:rPr>
              <a:t>Improve uptake of nutritious food</a:t>
            </a:r>
          </a:p>
          <a:p>
            <a:r>
              <a:rPr lang="en-US" sz="1350" dirty="0">
                <a:solidFill>
                  <a:srgbClr val="7F7F7F"/>
                </a:solidFill>
              </a:rPr>
              <a:t>Increase capacity to assess nutrition requirements</a:t>
            </a:r>
          </a:p>
          <a:p>
            <a:pPr marL="0" indent="0">
              <a:buNone/>
            </a:pPr>
            <a:r>
              <a:rPr lang="en-US" dirty="0">
                <a:solidFill>
                  <a:srgbClr val="7F7F7F"/>
                </a:solidFill>
              </a:rPr>
              <a:t>Through</a:t>
            </a:r>
          </a:p>
          <a:p>
            <a:r>
              <a:rPr lang="en-US" sz="1200" dirty="0">
                <a:solidFill>
                  <a:srgbClr val="7F7F7F"/>
                </a:solidFill>
              </a:rPr>
              <a:t>Livelihoods in the nutrition space</a:t>
            </a:r>
          </a:p>
          <a:p>
            <a:r>
              <a:rPr lang="en-US" sz="1200" dirty="0">
                <a:solidFill>
                  <a:srgbClr val="7F7F7F"/>
                </a:solidFill>
              </a:rPr>
              <a:t>Collaborating with existing stakeholders</a:t>
            </a:r>
          </a:p>
          <a:p>
            <a:r>
              <a:rPr lang="en-US" sz="1200" dirty="0">
                <a:solidFill>
                  <a:srgbClr val="7F7F7F"/>
                </a:solidFill>
              </a:rPr>
              <a:t>Sustainable models</a:t>
            </a:r>
          </a:p>
          <a:p>
            <a:r>
              <a:rPr lang="en-US" sz="1200" dirty="0">
                <a:solidFill>
                  <a:srgbClr val="7F7F7F"/>
                </a:solidFill>
              </a:rPr>
              <a:t>Collective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659739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look like?</a:t>
            </a:r>
          </a:p>
        </p:txBody>
      </p:sp>
      <p:pic>
        <p:nvPicPr>
          <p:cNvPr id="4" name="Picture 3" descr="IMG_237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2671" r="12795"/>
          <a:stretch/>
        </p:blipFill>
        <p:spPr>
          <a:xfrm rot="16200000">
            <a:off x="2789355" y="232291"/>
            <a:ext cx="3204145" cy="5749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424" y="2917355"/>
            <a:ext cx="881435" cy="542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424" y="2257554"/>
            <a:ext cx="881435" cy="521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424" y="3620188"/>
            <a:ext cx="881435" cy="5879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6860" y="2278036"/>
            <a:ext cx="802358" cy="5014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136" y="2965875"/>
            <a:ext cx="773558" cy="493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3136" y="3620188"/>
            <a:ext cx="773558" cy="5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46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856" y="363070"/>
            <a:ext cx="5667235" cy="511592"/>
          </a:xfrm>
        </p:spPr>
        <p:txBody>
          <a:bodyPr/>
          <a:lstStyle/>
          <a:p>
            <a:r>
              <a:rPr lang="en-US" dirty="0"/>
              <a:t>What does this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6856" y="1106879"/>
            <a:ext cx="2502981" cy="3791394"/>
          </a:xfrm>
        </p:spPr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Use small open spaces in VP Singh Camp to grow micro-greens</a:t>
            </a:r>
          </a:p>
          <a:p>
            <a:r>
              <a:rPr lang="en-US" dirty="0">
                <a:solidFill>
                  <a:srgbClr val="7F7F7F"/>
                </a:solidFill>
              </a:rPr>
              <a:t>Make fortified nutritious snacks available at the local grocery store</a:t>
            </a:r>
          </a:p>
          <a:p>
            <a:r>
              <a:rPr lang="en-US" dirty="0">
                <a:solidFill>
                  <a:srgbClr val="7F7F7F"/>
                </a:solidFill>
              </a:rPr>
              <a:t>Window kitchens for freshly cooked food so Rani can eat hot meals even when her parents are away</a:t>
            </a:r>
          </a:p>
          <a:p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619" t="-1" r="11746" b="-641"/>
          <a:stretch/>
        </p:blipFill>
        <p:spPr>
          <a:xfrm>
            <a:off x="5759978" y="3192436"/>
            <a:ext cx="1998360" cy="1705838"/>
          </a:xfrm>
          <a:prstGeom prst="rect">
            <a:avLst/>
          </a:prstGeom>
        </p:spPr>
      </p:pic>
      <p:pic>
        <p:nvPicPr>
          <p:cNvPr id="5" name="Picture 4" descr="Screenshot_20190626-11544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8" b="30677"/>
          <a:stretch/>
        </p:blipFill>
        <p:spPr>
          <a:xfrm>
            <a:off x="5759978" y="1486598"/>
            <a:ext cx="1998360" cy="170583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092184" y="1486598"/>
            <a:ext cx="1200848" cy="1604041"/>
            <a:chOff x="2863877" y="764520"/>
            <a:chExt cx="3434063" cy="45741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7729" t="2966" r="6972" b="16097"/>
            <a:stretch/>
          </p:blipFill>
          <p:spPr>
            <a:xfrm>
              <a:off x="2863877" y="764520"/>
              <a:ext cx="3434063" cy="457415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450218" y="1993233"/>
              <a:ext cx="2251619" cy="9182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342900">
                <a:buClrTx/>
              </a:pPr>
              <a:endParaRPr lang="en-US" sz="1350" kern="1200">
                <a:solidFill>
                  <a:prstClr val="white"/>
                </a:solidFill>
                <a:latin typeface="Rockwel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82466" y="3192436"/>
            <a:ext cx="1210567" cy="1661858"/>
            <a:chOff x="3919287" y="4256581"/>
            <a:chExt cx="1883937" cy="2215811"/>
          </a:xfrm>
        </p:grpSpPr>
        <p:pic>
          <p:nvPicPr>
            <p:cNvPr id="10" name="Picture 9" descr="PHOTO-2019-06-26-12-05-39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89" r="65421" b="3007"/>
            <a:stretch/>
          </p:blipFill>
          <p:spPr>
            <a:xfrm>
              <a:off x="3919287" y="4256581"/>
              <a:ext cx="1883937" cy="221581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639223" y="4444580"/>
              <a:ext cx="474135" cy="233027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prstClr val="white"/>
                </a:solidFill>
                <a:latin typeface="Rockwel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293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</a:t>
            </a:r>
          </a:p>
        </p:txBody>
      </p:sp>
      <p:pic>
        <p:nvPicPr>
          <p:cNvPr id="6" name="Content Placeholder 5" descr="Fields_of_View_Log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" b="1242"/>
          <a:stretch>
            <a:fillRect/>
          </a:stretch>
        </p:blipFill>
        <p:spPr>
          <a:xfrm>
            <a:off x="1818147" y="2944696"/>
            <a:ext cx="2019726" cy="1107907"/>
          </a:xfrm>
        </p:spPr>
      </p:pic>
      <p:pic>
        <p:nvPicPr>
          <p:cNvPr id="7" name="Picture 6" descr="TB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16" y="1280665"/>
            <a:ext cx="2376349" cy="950540"/>
          </a:xfrm>
          <a:prstGeom prst="rect">
            <a:avLst/>
          </a:prstGeom>
        </p:spPr>
      </p:pic>
      <p:pic>
        <p:nvPicPr>
          <p:cNvPr id="8" name="Picture 7" descr="swami-sivananda-memorail-institute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35" y="1133133"/>
            <a:ext cx="650593" cy="888309"/>
          </a:xfrm>
          <a:prstGeom prst="rect">
            <a:avLst/>
          </a:prstGeom>
        </p:spPr>
      </p:pic>
      <p:pic>
        <p:nvPicPr>
          <p:cNvPr id="9" name="Picture 8" descr="TPC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6" t="23850" r="14559" b="17412"/>
          <a:stretch/>
        </p:blipFill>
        <p:spPr>
          <a:xfrm>
            <a:off x="4398879" y="2623190"/>
            <a:ext cx="1953528" cy="16918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50114" y="2130278"/>
            <a:ext cx="18054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buClrTx/>
            </a:pPr>
            <a:r>
              <a:rPr lang="en-US" sz="1200" kern="1200" dirty="0">
                <a:solidFill>
                  <a:prstClr val="black"/>
                </a:solidFill>
                <a:latin typeface="Rockwell"/>
                <a:ea typeface="+mn-ea"/>
                <a:cs typeface="+mn-cs"/>
              </a:rPr>
              <a:t>Swami </a:t>
            </a:r>
            <a:r>
              <a:rPr lang="en-US" sz="1200" kern="1200" dirty="0" err="1">
                <a:solidFill>
                  <a:prstClr val="black"/>
                </a:solidFill>
                <a:latin typeface="Rockwell"/>
                <a:ea typeface="+mn-ea"/>
                <a:cs typeface="+mn-cs"/>
              </a:rPr>
              <a:t>Sivananda</a:t>
            </a:r>
            <a:r>
              <a:rPr lang="en-US" sz="1200" kern="1200" dirty="0">
                <a:solidFill>
                  <a:prstClr val="black"/>
                </a:solidFill>
                <a:latin typeface="Rockwell"/>
                <a:ea typeface="+mn-ea"/>
                <a:cs typeface="+mn-cs"/>
              </a:rPr>
              <a:t> Memorial Institute</a:t>
            </a:r>
          </a:p>
          <a:p>
            <a:pPr algn="ctr" defTabSz="342900">
              <a:buClrTx/>
            </a:pPr>
            <a:endParaRPr lang="en-US" sz="900" kern="1200" dirty="0">
              <a:solidFill>
                <a:prstClr val="black"/>
              </a:solidFill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088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7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/>
              <a:t>Any Questions?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24732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61BB15B-86C1-43DD-BC71-0B2F34F0C4FF}"/>
              </a:ext>
            </a:extLst>
          </p:cNvPr>
          <p:cNvSpPr/>
          <p:nvPr/>
        </p:nvSpPr>
        <p:spPr>
          <a:xfrm>
            <a:off x="2474478" y="798701"/>
            <a:ext cx="2272937" cy="18362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>
                <a:solidFill>
                  <a:schemeClr val="tx1"/>
                </a:solidFill>
              </a:rPr>
              <a:t>Redefining Nutrition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153CAF-DB23-45CD-9C2B-11C94015CC09}"/>
              </a:ext>
            </a:extLst>
          </p:cNvPr>
          <p:cNvSpPr/>
          <p:nvPr/>
        </p:nvSpPr>
        <p:spPr>
          <a:xfrm>
            <a:off x="4433284" y="815586"/>
            <a:ext cx="2323947" cy="185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>
                <a:solidFill>
                  <a:schemeClr val="tx1"/>
                </a:solidFill>
              </a:rPr>
              <a:t>Changemakers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CECF6A-1C37-4BC6-BA8E-7C534DF4FA2A}"/>
              </a:ext>
            </a:extLst>
          </p:cNvPr>
          <p:cNvSpPr/>
          <p:nvPr/>
        </p:nvSpPr>
        <p:spPr>
          <a:xfrm>
            <a:off x="3610946" y="2024211"/>
            <a:ext cx="2272937" cy="18362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>
                <a:solidFill>
                  <a:schemeClr val="tx1"/>
                </a:solidFill>
              </a:rPr>
              <a:t>Data Driven Decision Making</a:t>
            </a:r>
          </a:p>
        </p:txBody>
      </p:sp>
      <p:pic>
        <p:nvPicPr>
          <p:cNvPr id="1026" name="Picture 2" descr="https://lh3.googleusercontent.com/xmMpQSkYE3KihCvAA44sVzWXRYramoe528pNfoyh5hU-HyPyYGla45zFVVT9NKOzZdmHxHQ52sE07t6ncg7TE6vRdZxeiASv4H-ig_axRvN3xBZo8BMkt6iR9eM28MHvBzVvaYwx-i4">
            <a:extLst>
              <a:ext uri="{FF2B5EF4-FFF2-40B4-BE49-F238E27FC236}">
                <a16:creationId xmlns:a16="http://schemas.microsoft.com/office/drawing/2014/main" id="{A2BC6B4F-E66D-479F-A57F-414FFCB9E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231" y="969926"/>
            <a:ext cx="728955" cy="40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W3IBagnSfvvdsFiYVO5e31SZ-M4rN7tBPd33Q18EnvNEVxC_tdISfCotUTvfXwSDc_CZWAr8V2fa0lsLRptqNzDenEMa3pU3KlQaK0TJtmx-5t9IyBc5vKgukhKU3Fj9sU9Fe8kl1_U">
            <a:extLst>
              <a:ext uri="{FF2B5EF4-FFF2-40B4-BE49-F238E27FC236}">
                <a16:creationId xmlns:a16="http://schemas.microsoft.com/office/drawing/2014/main" id="{477C1C65-59EE-4E01-AA3C-550AF4AF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891" y="1535642"/>
            <a:ext cx="671605" cy="57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6.googleusercontent.com/rFoob0r96X6gO2f7UojTRU032na1VIng7urIWZEWORlbqD0jvbbzvIXIM0EM_C0X2U2OuWs-htE7IpHHJe_vuPXRFPkoY6AMmmPdoqpFqJzcOGP0AMVZFkvs4NCCCLmf3ItD-C7kmSo">
            <a:extLst>
              <a:ext uri="{FF2B5EF4-FFF2-40B4-BE49-F238E27FC236}">
                <a16:creationId xmlns:a16="http://schemas.microsoft.com/office/drawing/2014/main" id="{DAEF5CF4-968E-4AAA-99CA-9843525D7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07" y="1126045"/>
            <a:ext cx="709904" cy="70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pC3vOJBp5fZOCfK7WeH6FWKVR6fnmnZFT9_EqgmSK-HCtkP0PDY1K8Y2OITA9JfysvOSQO1_dHpt2ZTthbH8BXhBqnSopEzNj8JD01vfMmD2cJTK6t7LrWsNdSMlIR6_9NrYGnMxxZo">
            <a:extLst>
              <a:ext uri="{FF2B5EF4-FFF2-40B4-BE49-F238E27FC236}">
                <a16:creationId xmlns:a16="http://schemas.microsoft.com/office/drawing/2014/main" id="{0EC24721-C60F-45BC-890D-432B57773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453" y="2014394"/>
            <a:ext cx="1202833" cy="81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3.googleusercontent.com/GE8af9Cz4Cp84pqVi9_8hl67590r7GhU4sIKD0Kb_mVwiznouJL0GZWNY8wkjBSeChWyC3G6Oc0fly-VIJROeSbalXa8H2TtaDaRKdrW36SDAaU8sQ4NGuQDfEv5vbwDjCTu0J85HL0">
            <a:extLst>
              <a:ext uri="{FF2B5EF4-FFF2-40B4-BE49-F238E27FC236}">
                <a16:creationId xmlns:a16="http://schemas.microsoft.com/office/drawing/2014/main" id="{01A68913-1171-42E1-B71E-148A0191F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98" y="439916"/>
            <a:ext cx="967507" cy="43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3F697206-3B74-4363-A3FD-38A1EC61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416" y="139106"/>
            <a:ext cx="808495" cy="80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97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014AE-2DAA-AC40-871A-6A71C88BA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0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08BE8-E336-5141-A712-FAEBD778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04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ECDF88-A5E1-0146-A48E-19DC53285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71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C7F98-53F9-5C41-A224-C44F71512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25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t0Pnbz56DRURQ1YBhEs78uuyjYttco8kUlDLHVqPbhIi4mZQuvHz0hFkUEQ6M5ZpkWwP-lovdbheoFAWOeGOc2-G6APKTN7bH4mYPrbo9uKkC9e1bQAbpFsTu9Bu99pElcoHCxW_SC0">
            <a:extLst>
              <a:ext uri="{FF2B5EF4-FFF2-40B4-BE49-F238E27FC236}">
                <a16:creationId xmlns:a16="http://schemas.microsoft.com/office/drawing/2014/main" id="{B96087D1-65EA-4085-AD29-D105661F9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6000"/>
            <a:ext cx="9144000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2A63C79-1DA5-48CB-BC58-743B7EAF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0" y="338942"/>
            <a:ext cx="8589000" cy="571500"/>
          </a:xfrm>
        </p:spPr>
        <p:txBody>
          <a:bodyPr/>
          <a:lstStyle/>
          <a:p>
            <a:r>
              <a:rPr lang="en-AU" b="1" dirty="0"/>
              <a:t>Why the Lab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D36D1-D343-4204-B28D-43E9E6D45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2691" y="2470521"/>
            <a:ext cx="8685900" cy="430800"/>
          </a:xfrm>
        </p:spPr>
        <p:txBody>
          <a:bodyPr/>
          <a:lstStyle/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AU" sz="3600" dirty="0">
                <a:solidFill>
                  <a:schemeClr val="bg1"/>
                </a:solidFill>
              </a:rPr>
              <a:t>Kate Sutton</a:t>
            </a:r>
          </a:p>
          <a:p>
            <a:pPr marL="0" indent="0">
              <a:buNone/>
            </a:pPr>
            <a:r>
              <a:rPr lang="en-AU" sz="3600" dirty="0">
                <a:solidFill>
                  <a:schemeClr val="bg1"/>
                </a:solidFill>
              </a:rPr>
              <a:t>NESTA</a:t>
            </a:r>
          </a:p>
          <a:p>
            <a:pPr marL="0" indent="0">
              <a:buNone/>
            </a:pP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956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D9EF0-E99A-6549-8E8F-36B4A931F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581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EAD330-1296-DD45-94A9-5D4CEB085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51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EDAA1D-CF1E-894E-8816-EE4764D53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96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F6CE4C-FD19-F641-8BA7-8429697D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68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8D53EB-B6F9-5B4F-A21B-92B47DBF6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08F760-E758-FF4D-827B-654CF0390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985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67EBC9-49CC-344C-A99C-B7439FFF8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715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63D46C-CB93-9D49-9A3F-55574FBEA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73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FA654-4682-DB42-8D33-894A400AE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0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A20DBE-57D3-4C4E-BBFA-A2690AED7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21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4516F2D-2747-4BA1-B66A-3E96D76AA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98" y="127922"/>
            <a:ext cx="4079100" cy="326100"/>
          </a:xfrm>
        </p:spPr>
        <p:txBody>
          <a:bodyPr/>
          <a:lstStyle/>
          <a:p>
            <a:r>
              <a:rPr lang="en-AU" sz="1800" dirty="0"/>
              <a:t>Traditional Approach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ECE7738-6FC5-4F6D-BC88-A2B5321FE74E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86250" y="813661"/>
            <a:ext cx="4079100" cy="2250989"/>
          </a:xfrm>
        </p:spPr>
        <p:txBody>
          <a:bodyPr/>
          <a:lstStyle/>
          <a:p>
            <a:r>
              <a:rPr lang="en-GB" sz="1200" b="1" dirty="0"/>
              <a:t>Mapping community ‘needs’ (</a:t>
            </a:r>
            <a:r>
              <a:rPr lang="en-GB" sz="1200" b="1" dirty="0" err="1"/>
              <a:t>e.g</a:t>
            </a:r>
            <a:r>
              <a:rPr lang="en-GB" sz="1200" b="1" dirty="0"/>
              <a:t>, identifying what is missing/deficient and then offering a service to fill the gap)</a:t>
            </a:r>
          </a:p>
          <a:p>
            <a:endParaRPr lang="en-GB" sz="1200" b="1" dirty="0"/>
          </a:p>
          <a:p>
            <a:endParaRPr lang="en-GB" sz="1200" b="1" dirty="0"/>
          </a:p>
          <a:p>
            <a:r>
              <a:rPr lang="en-GB" sz="1200" b="1" dirty="0"/>
              <a:t>Narrow/targeted project intervention</a:t>
            </a:r>
          </a:p>
          <a:p>
            <a:endParaRPr lang="en-GB" sz="1200" b="1" dirty="0"/>
          </a:p>
          <a:p>
            <a:endParaRPr lang="en-GB" sz="1200" b="1" dirty="0"/>
          </a:p>
          <a:p>
            <a:r>
              <a:rPr lang="en-GB" sz="1200" b="1" dirty="0"/>
              <a:t>Linear solutions (problems are tackled directly)</a:t>
            </a:r>
          </a:p>
          <a:p>
            <a:endParaRPr lang="en-GB" sz="1200" b="1" dirty="0"/>
          </a:p>
          <a:p>
            <a:endParaRPr lang="en-GB" sz="1200" b="1" dirty="0"/>
          </a:p>
          <a:p>
            <a:r>
              <a:rPr lang="en-GB" sz="1200" b="1" dirty="0"/>
              <a:t>Assume beneficiaries/targets behave like ‘rational actors’ (acting in their best interests)</a:t>
            </a:r>
          </a:p>
          <a:p>
            <a:endParaRPr lang="en-GB" sz="1200" b="1" dirty="0"/>
          </a:p>
          <a:p>
            <a:endParaRPr lang="en-GB" sz="1200" b="1" dirty="0"/>
          </a:p>
          <a:p>
            <a:r>
              <a:rPr lang="en-GB" sz="1200" b="1" dirty="0"/>
              <a:t>Learning happens through evaluation at conclusion of grant/project</a:t>
            </a:r>
          </a:p>
          <a:p>
            <a:endParaRPr lang="en-GB" sz="1200" b="1" dirty="0"/>
          </a:p>
          <a:p>
            <a:endParaRPr lang="en-GB" sz="1200" b="1" dirty="0"/>
          </a:p>
          <a:p>
            <a:r>
              <a:rPr lang="en-GB" sz="1200" b="1" dirty="0"/>
              <a:t>Works incrementally to improve the situation</a:t>
            </a:r>
          </a:p>
          <a:p>
            <a:endParaRPr lang="en-AU" sz="1200" b="1" dirty="0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E3A1AF78-A057-4433-9568-20C6B8DE49D3}"/>
              </a:ext>
            </a:extLst>
          </p:cNvPr>
          <p:cNvSpPr txBox="1">
            <a:spLocks/>
          </p:cNvSpPr>
          <p:nvPr/>
        </p:nvSpPr>
        <p:spPr>
          <a:xfrm>
            <a:off x="4572000" y="127922"/>
            <a:ext cx="40791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 sz="1800" dirty="0">
                <a:solidFill>
                  <a:schemeClr val="tx1"/>
                </a:solidFill>
              </a:rPr>
              <a:t>Lab Approach</a:t>
            </a: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9AD8C9-5131-4F84-8395-4DEFE4FBED0F}"/>
              </a:ext>
            </a:extLst>
          </p:cNvPr>
          <p:cNvSpPr txBox="1">
            <a:spLocks/>
          </p:cNvSpPr>
          <p:nvPr/>
        </p:nvSpPr>
        <p:spPr>
          <a:xfrm>
            <a:off x="4492935" y="745211"/>
            <a:ext cx="4079100" cy="225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sz="1200" b="1" dirty="0">
                <a:solidFill>
                  <a:schemeClr val="dk1"/>
                </a:solidFill>
              </a:rPr>
              <a:t>Mapping community assets (</a:t>
            </a:r>
            <a:r>
              <a:rPr lang="en-GB" sz="1200" b="1" dirty="0" err="1">
                <a:solidFill>
                  <a:schemeClr val="dk1"/>
                </a:solidFill>
              </a:rPr>
              <a:t>e.g</a:t>
            </a:r>
            <a:r>
              <a:rPr lang="en-GB" sz="1200" b="1" dirty="0">
                <a:solidFill>
                  <a:schemeClr val="dk1"/>
                </a:solidFill>
              </a:rPr>
              <a:t>, assessing the resources, skills, and experience that already exist to solve the problem and building on those)</a:t>
            </a:r>
          </a:p>
          <a:p>
            <a:pPr lvl="0"/>
            <a:endParaRPr lang="en-GB" sz="1200" b="1" dirty="0">
              <a:solidFill>
                <a:schemeClr val="dk1"/>
              </a:solidFill>
            </a:endParaRPr>
          </a:p>
          <a:p>
            <a:pPr lvl="0"/>
            <a:r>
              <a:rPr lang="en-GB" sz="1200" b="1" dirty="0">
                <a:solidFill>
                  <a:schemeClr val="dk1"/>
                </a:solidFill>
              </a:rPr>
              <a:t>Systems thinking and ecosystem investment</a:t>
            </a:r>
          </a:p>
          <a:p>
            <a:pPr lvl="0"/>
            <a:endParaRPr lang="en-GB" sz="1200" b="1" dirty="0">
              <a:solidFill>
                <a:schemeClr val="dk1"/>
              </a:solidFill>
            </a:endParaRPr>
          </a:p>
          <a:p>
            <a:pPr lvl="0"/>
            <a:endParaRPr lang="en-GB" sz="1200" b="1" dirty="0">
              <a:solidFill>
                <a:schemeClr val="dk1"/>
              </a:solidFill>
            </a:endParaRPr>
          </a:p>
          <a:p>
            <a:pPr lvl="0"/>
            <a:r>
              <a:rPr lang="en-GB" sz="1200" b="1" dirty="0">
                <a:solidFill>
                  <a:schemeClr val="dk1"/>
                </a:solidFill>
              </a:rPr>
              <a:t>Oblique solutions (problems can be tackled holistically and indirectly)</a:t>
            </a:r>
          </a:p>
          <a:p>
            <a:pPr lvl="0"/>
            <a:endParaRPr lang="en-GB" sz="1200" b="1" dirty="0">
              <a:solidFill>
                <a:schemeClr val="dk1"/>
              </a:solidFill>
            </a:endParaRPr>
          </a:p>
          <a:p>
            <a:pPr lvl="0"/>
            <a:r>
              <a:rPr lang="en-GB" sz="1200" b="1" dirty="0">
                <a:solidFill>
                  <a:schemeClr val="dk1"/>
                </a:solidFill>
              </a:rPr>
              <a:t>More nuanced understanding of human behaviour, based on behavioural science insights</a:t>
            </a:r>
          </a:p>
          <a:p>
            <a:pPr lvl="0"/>
            <a:endParaRPr lang="en-GB" sz="1200" b="1" dirty="0">
              <a:solidFill>
                <a:schemeClr val="dk1"/>
              </a:solidFill>
            </a:endParaRPr>
          </a:p>
          <a:p>
            <a:pPr lvl="0"/>
            <a:endParaRPr lang="en-GB" sz="1200" b="1" dirty="0">
              <a:solidFill>
                <a:schemeClr val="dk1"/>
              </a:solidFill>
            </a:endParaRPr>
          </a:p>
          <a:p>
            <a:pPr lvl="0"/>
            <a:r>
              <a:rPr lang="en-GB" sz="1200" b="1" dirty="0">
                <a:solidFill>
                  <a:schemeClr val="dk1"/>
                </a:solidFill>
              </a:rPr>
              <a:t>Fast feedback loops and lean processes, plus adaptive management accelerate weeding out of ineffective ideas and quick validation of those with promise</a:t>
            </a:r>
          </a:p>
          <a:p>
            <a:pPr lvl="0"/>
            <a:endParaRPr lang="en-GB" sz="1200" b="1" dirty="0">
              <a:solidFill>
                <a:schemeClr val="dk1"/>
              </a:solidFill>
            </a:endParaRPr>
          </a:p>
          <a:p>
            <a:pPr lvl="0"/>
            <a:r>
              <a:rPr lang="en-GB" sz="1200" b="1" dirty="0">
                <a:solidFill>
                  <a:schemeClr val="dk1"/>
                </a:solidFill>
              </a:rPr>
              <a:t>Tries to find ways to exponentially scale the best solutions.</a:t>
            </a:r>
          </a:p>
        </p:txBody>
      </p:sp>
    </p:spTree>
    <p:extLst>
      <p:ext uri="{BB962C8B-B14F-4D97-AF65-F5344CB8AC3E}">
        <p14:creationId xmlns:p14="http://schemas.microsoft.com/office/powerpoint/2010/main" val="15895821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7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AU" b="1" dirty="0"/>
              <a:t>Any Questions?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3440203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61BB15B-86C1-43DD-BC71-0B2F34F0C4FF}"/>
              </a:ext>
            </a:extLst>
          </p:cNvPr>
          <p:cNvSpPr/>
          <p:nvPr/>
        </p:nvSpPr>
        <p:spPr>
          <a:xfrm>
            <a:off x="2474478" y="798701"/>
            <a:ext cx="2272937" cy="18362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>
                <a:solidFill>
                  <a:schemeClr val="tx1"/>
                </a:solidFill>
              </a:rPr>
              <a:t>Redefining Nutrition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153CAF-DB23-45CD-9C2B-11C94015CC09}"/>
              </a:ext>
            </a:extLst>
          </p:cNvPr>
          <p:cNvSpPr/>
          <p:nvPr/>
        </p:nvSpPr>
        <p:spPr>
          <a:xfrm>
            <a:off x="4433284" y="815586"/>
            <a:ext cx="2323947" cy="185798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>
                <a:solidFill>
                  <a:schemeClr val="tx1"/>
                </a:solidFill>
              </a:rPr>
              <a:t>Changemakers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CECF6A-1C37-4BC6-BA8E-7C534DF4FA2A}"/>
              </a:ext>
            </a:extLst>
          </p:cNvPr>
          <p:cNvSpPr/>
          <p:nvPr/>
        </p:nvSpPr>
        <p:spPr>
          <a:xfrm>
            <a:off x="3610946" y="2024211"/>
            <a:ext cx="2272937" cy="183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>
                <a:solidFill>
                  <a:schemeClr val="tx1"/>
                </a:solidFill>
              </a:rPr>
              <a:t>Data Driven Decision Making</a:t>
            </a:r>
          </a:p>
        </p:txBody>
      </p:sp>
      <p:pic>
        <p:nvPicPr>
          <p:cNvPr id="16" name="Picture 8" descr="https://lh6.googleusercontent.com/rFoob0r96X6gO2f7UojTRU032na1VIng7urIWZEWORlbqD0jvbbzvIXIM0EM_C0X2U2OuWs-htE7IpHHJe_vuPXRFPkoY6AMmmPdoqpFqJzcOGP0AMVZFkvs4NCCCLmf3ItD-C7kmSo">
            <a:extLst>
              <a:ext uri="{FF2B5EF4-FFF2-40B4-BE49-F238E27FC236}">
                <a16:creationId xmlns:a16="http://schemas.microsoft.com/office/drawing/2014/main" id="{86B4B5E2-AEFF-4D9F-8CDF-91E341849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317" y="3182594"/>
            <a:ext cx="709904" cy="70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6EB26B-4EAC-4D02-9773-3E54632D1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288" y="3725024"/>
            <a:ext cx="1283893" cy="270901"/>
          </a:xfrm>
          <a:prstGeom prst="rect">
            <a:avLst/>
          </a:prstGeom>
        </p:spPr>
      </p:pic>
      <p:pic>
        <p:nvPicPr>
          <p:cNvPr id="1046" name="Picture 22" descr="https://lh3.googleusercontent.com/QHzqTzESMhRgdrak5M77hCaCIaaWiyRBBZEPreTMKtlnkhfUF2t4_ha43FnEDM38iCdiObO7_L3l9_OHr_slAGxtskgbqMMaLRumLRkQw8MbsmZm6Xd8sQEvZAdn7-lJBum0FWVF-ro">
            <a:extLst>
              <a:ext uri="{FF2B5EF4-FFF2-40B4-BE49-F238E27FC236}">
                <a16:creationId xmlns:a16="http://schemas.microsoft.com/office/drawing/2014/main" id="{D24A718B-6C89-4258-876A-3AF582462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663" y="4183479"/>
            <a:ext cx="702673" cy="70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https://lh6.googleusercontent.com/uS0D0qTZpue9La0mPcB0X-6_s-4uv3wQxtBsbiYJEfqpLzIPMx5IfdmbgPg_6SjPJ47uOuaHdA9Hy8IEY6W836zkUDK_JBhEr3NCoQkbTHICRDAvhZ8x63HJy0BOESyUde05qQkZyYs">
            <a:extLst>
              <a:ext uri="{FF2B5EF4-FFF2-40B4-BE49-F238E27FC236}">
                <a16:creationId xmlns:a16="http://schemas.microsoft.com/office/drawing/2014/main" id="{24ABFC9F-2617-430C-810A-2B5699C4B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43" y="4236475"/>
            <a:ext cx="722642" cy="7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1A291B-5C29-4B98-BC7A-DD2F687B58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6229"/>
          <a:stretch/>
        </p:blipFill>
        <p:spPr>
          <a:xfrm>
            <a:off x="5159176" y="4284219"/>
            <a:ext cx="1272620" cy="41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2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488641F-0F5D-46F4-B07D-BAF70A5A4A4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488641F-0F5D-46F4-B07D-BAF70A5A4A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C7EA6375-2E1A-C54F-BCAB-AB3852BE67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" y="627534"/>
            <a:ext cx="5940943" cy="41564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7466E6E-262B-D445-8C72-F7E6D02815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10815">
            <a:off x="6014684" y="1349740"/>
            <a:ext cx="2705100" cy="19002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0FF2073-F8A4-A146-A54B-8CE1A3D87F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9" b="95660" l="8800" r="92400">
                        <a14:foregroundMark x1="31800" y1="6944" x2="51200" y2="5729"/>
                        <a14:foregroundMark x1="51200" y1="5729" x2="52000" y2="5729"/>
                        <a14:foregroundMark x1="48400" y1="3472" x2="42000" y2="3993"/>
                        <a14:foregroundMark x1="31800" y1="6250" x2="24800" y2="10764"/>
                        <a14:foregroundMark x1="24800" y1="10764" x2="17200" y2="13194"/>
                        <a14:foregroundMark x1="17200" y1="13194" x2="12800" y2="19097"/>
                        <a14:foregroundMark x1="12800" y1="19097" x2="13600" y2="22569"/>
                        <a14:foregroundMark x1="21800" y1="56597" x2="21400" y2="63889"/>
                        <a14:foregroundMark x1="21400" y1="63889" x2="18800" y2="68229"/>
                        <a14:foregroundMark x1="33000" y1="95660" x2="62800" y2="89757"/>
                        <a14:foregroundMark x1="40000" y1="30903" x2="52000" y2="29861"/>
                        <a14:foregroundMark x1="52000" y1="29861" x2="57400" y2="30035"/>
                        <a14:foregroundMark x1="41000" y1="38715" x2="47400" y2="44618"/>
                        <a14:foregroundMark x1="47400" y1="44618" x2="48200" y2="44965"/>
                        <a14:foregroundMark x1="80200" y1="7118" x2="87800" y2="15451"/>
                        <a14:foregroundMark x1="88400" y1="5903" x2="92400" y2="17708"/>
                        <a14:foregroundMark x1="92400" y1="17708" x2="91800" y2="17361"/>
                        <a14:foregroundMark x1="13800" y1="64410" x2="8800" y2="711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2360" y="465516"/>
            <a:ext cx="833527" cy="9602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B74AF0D-48DC-C045-92D1-0636597ECEDA}"/>
              </a:ext>
            </a:extLst>
          </p:cNvPr>
          <p:cNvSpPr txBox="1"/>
          <p:nvPr/>
        </p:nvSpPr>
        <p:spPr>
          <a:xfrm>
            <a:off x="6313347" y="3774301"/>
            <a:ext cx="2244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 Driven Decision Team</a:t>
            </a:r>
          </a:p>
        </p:txBody>
      </p:sp>
    </p:spTree>
    <p:extLst>
      <p:ext uri="{BB962C8B-B14F-4D97-AF65-F5344CB8AC3E}">
        <p14:creationId xmlns:p14="http://schemas.microsoft.com/office/powerpoint/2010/main" val="5932094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488641F-0F5D-46F4-B07D-BAF70A5A4A4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488641F-0F5D-46F4-B07D-BAF70A5A4A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6">
            <a:extLst>
              <a:ext uri="{FF2B5EF4-FFF2-40B4-BE49-F238E27FC236}">
                <a16:creationId xmlns:a16="http://schemas.microsoft.com/office/drawing/2014/main" id="{81DA04DF-CF5D-3349-9160-1E1F43D61B27}"/>
              </a:ext>
            </a:extLst>
          </p:cNvPr>
          <p:cNvSpPr txBox="1">
            <a:spLocks/>
          </p:cNvSpPr>
          <p:nvPr/>
        </p:nvSpPr>
        <p:spPr>
          <a:xfrm>
            <a:off x="220319" y="315433"/>
            <a:ext cx="8555868" cy="2492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400" b="1" dirty="0">
                <a:solidFill>
                  <a:prstClr val="black"/>
                </a:solidFill>
                <a:latin typeface="Calibri Light"/>
              </a:rPr>
              <a:t>Background</a:t>
            </a:r>
          </a:p>
        </p:txBody>
      </p:sp>
      <p:cxnSp>
        <p:nvCxnSpPr>
          <p:cNvPr id="7" name="Google Shape;68;p15">
            <a:extLst>
              <a:ext uri="{FF2B5EF4-FFF2-40B4-BE49-F238E27FC236}">
                <a16:creationId xmlns:a16="http://schemas.microsoft.com/office/drawing/2014/main" id="{4A0404AA-4B72-F744-BE48-F8B1834F2404}"/>
              </a:ext>
            </a:extLst>
          </p:cNvPr>
          <p:cNvCxnSpPr>
            <a:cxnSpLocks/>
          </p:cNvCxnSpPr>
          <p:nvPr/>
        </p:nvCxnSpPr>
        <p:spPr>
          <a:xfrm>
            <a:off x="228600" y="550801"/>
            <a:ext cx="8690883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CA86831-FB0B-AD49-8D09-D3AA53D4718A}"/>
              </a:ext>
            </a:extLst>
          </p:cNvPr>
          <p:cNvSpPr txBox="1"/>
          <p:nvPr/>
        </p:nvSpPr>
        <p:spPr>
          <a:xfrm>
            <a:off x="0" y="4072376"/>
            <a:ext cx="9144000" cy="7386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The problem gets compounded when tackling critical subjects such as malnutrition where accurate, real-time, intervention is absolutely necessary!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E9C148-96CD-FE46-9151-3E4EAF543543}"/>
              </a:ext>
            </a:extLst>
          </p:cNvPr>
          <p:cNvSpPr txBox="1"/>
          <p:nvPr/>
        </p:nvSpPr>
        <p:spPr>
          <a:xfrm>
            <a:off x="2341156" y="2113701"/>
            <a:ext cx="1265968" cy="408623"/>
          </a:xfrm>
          <a:prstGeom prst="roundRect">
            <a:avLst/>
          </a:prstGeom>
          <a:solidFill>
            <a:srgbClr val="B43329"/>
          </a:solidFill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Insufficient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FEF6C-2978-1C42-ADF3-DE9C13844E0E}"/>
              </a:ext>
            </a:extLst>
          </p:cNvPr>
          <p:cNvSpPr txBox="1"/>
          <p:nvPr/>
        </p:nvSpPr>
        <p:spPr>
          <a:xfrm>
            <a:off x="2793383" y="2726102"/>
            <a:ext cx="1106361" cy="408623"/>
          </a:xfrm>
          <a:prstGeom prst="roundRect">
            <a:avLst/>
          </a:prstGeom>
          <a:solidFill>
            <a:srgbClr val="B43329"/>
          </a:solidFill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Outdated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1D3A5-5D98-374A-AAC7-90EB74300CCA}"/>
              </a:ext>
            </a:extLst>
          </p:cNvPr>
          <p:cNvSpPr txBox="1"/>
          <p:nvPr/>
        </p:nvSpPr>
        <p:spPr>
          <a:xfrm>
            <a:off x="2795403" y="1518634"/>
            <a:ext cx="1103853" cy="408623"/>
          </a:xfrm>
          <a:prstGeom prst="roundRect">
            <a:avLst/>
          </a:prstGeom>
          <a:solidFill>
            <a:srgbClr val="B43329"/>
          </a:solidFill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Scattered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9724D2-2D4D-D049-9B5B-1AD315261D8A}"/>
              </a:ext>
            </a:extLst>
          </p:cNvPr>
          <p:cNvSpPr txBox="1"/>
          <p:nvPr/>
        </p:nvSpPr>
        <p:spPr>
          <a:xfrm>
            <a:off x="4849619" y="1518633"/>
            <a:ext cx="1184680" cy="408623"/>
          </a:xfrm>
          <a:prstGeom prst="roundRect">
            <a:avLst/>
          </a:prstGeom>
          <a:solidFill>
            <a:srgbClr val="B43329"/>
          </a:solidFill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Not Public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9114E-294E-5248-90C5-7D8DF3C5C273}"/>
              </a:ext>
            </a:extLst>
          </p:cNvPr>
          <p:cNvSpPr txBox="1"/>
          <p:nvPr/>
        </p:nvSpPr>
        <p:spPr>
          <a:xfrm>
            <a:off x="3707904" y="951571"/>
            <a:ext cx="1346332" cy="408623"/>
          </a:xfrm>
          <a:prstGeom prst="roundRect">
            <a:avLst/>
          </a:prstGeom>
          <a:solidFill>
            <a:srgbClr val="B43329"/>
          </a:solidFill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Inaccessible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0A0A9A-BBD8-A24F-A73F-FD10A9118B1D}"/>
              </a:ext>
            </a:extLst>
          </p:cNvPr>
          <p:cNvSpPr txBox="1"/>
          <p:nvPr/>
        </p:nvSpPr>
        <p:spPr>
          <a:xfrm>
            <a:off x="5322500" y="2113700"/>
            <a:ext cx="1194906" cy="408623"/>
          </a:xfrm>
          <a:prstGeom prst="roundRect">
            <a:avLst/>
          </a:prstGeom>
          <a:solidFill>
            <a:srgbClr val="B43329"/>
          </a:solidFill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Unverified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55865F-299F-6E46-85B0-5DEE974F81C9}"/>
              </a:ext>
            </a:extLst>
          </p:cNvPr>
          <p:cNvSpPr txBox="1"/>
          <p:nvPr/>
        </p:nvSpPr>
        <p:spPr>
          <a:xfrm>
            <a:off x="3964841" y="3224864"/>
            <a:ext cx="872801" cy="408623"/>
          </a:xfrm>
          <a:prstGeom prst="roundRect">
            <a:avLst/>
          </a:prstGeom>
          <a:solidFill>
            <a:srgbClr val="B43329"/>
          </a:solidFill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In Silos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32916E-2221-1E4A-98C9-D7B5D12702B0}"/>
              </a:ext>
            </a:extLst>
          </p:cNvPr>
          <p:cNvSpPr txBox="1"/>
          <p:nvPr/>
        </p:nvSpPr>
        <p:spPr>
          <a:xfrm>
            <a:off x="4914450" y="2711807"/>
            <a:ext cx="1336632" cy="408623"/>
          </a:xfrm>
          <a:prstGeom prst="roundRect">
            <a:avLst/>
          </a:prstGeom>
          <a:solidFill>
            <a:srgbClr val="B43329"/>
          </a:solidFill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No Integrity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794E8C-71F1-AA40-BBB6-003D7EC45720}"/>
              </a:ext>
            </a:extLst>
          </p:cNvPr>
          <p:cNvSpPr/>
          <p:nvPr/>
        </p:nvSpPr>
        <p:spPr>
          <a:xfrm>
            <a:off x="3734908" y="1766702"/>
            <a:ext cx="1261403" cy="116112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solidFill>
                  <a:prstClr val="white"/>
                </a:solidFill>
                <a:latin typeface="Calibri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1853792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488641F-0F5D-46F4-B07D-BAF70A5A4A4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488641F-0F5D-46F4-B07D-BAF70A5A4A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6">
            <a:extLst>
              <a:ext uri="{FF2B5EF4-FFF2-40B4-BE49-F238E27FC236}">
                <a16:creationId xmlns:a16="http://schemas.microsoft.com/office/drawing/2014/main" id="{81DA04DF-CF5D-3349-9160-1E1F43D61B27}"/>
              </a:ext>
            </a:extLst>
          </p:cNvPr>
          <p:cNvSpPr txBox="1">
            <a:spLocks/>
          </p:cNvSpPr>
          <p:nvPr/>
        </p:nvSpPr>
        <p:spPr>
          <a:xfrm>
            <a:off x="228600" y="322201"/>
            <a:ext cx="6198665" cy="2492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7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Setting the Scene</a:t>
            </a:r>
          </a:p>
        </p:txBody>
      </p:sp>
      <p:cxnSp>
        <p:nvCxnSpPr>
          <p:cNvPr id="7" name="Google Shape;68;p15">
            <a:extLst>
              <a:ext uri="{FF2B5EF4-FFF2-40B4-BE49-F238E27FC236}">
                <a16:creationId xmlns:a16="http://schemas.microsoft.com/office/drawing/2014/main" id="{4A0404AA-4B72-F744-BE48-F8B1834F2404}"/>
              </a:ext>
            </a:extLst>
          </p:cNvPr>
          <p:cNvCxnSpPr>
            <a:cxnSpLocks/>
          </p:cNvCxnSpPr>
          <p:nvPr/>
        </p:nvCxnSpPr>
        <p:spPr>
          <a:xfrm>
            <a:off x="228600" y="550801"/>
            <a:ext cx="8690883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C715635-F622-8C47-8059-DD49C1BF3AB6}"/>
              </a:ext>
            </a:extLst>
          </p:cNvPr>
          <p:cNvGrpSpPr/>
          <p:nvPr/>
        </p:nvGrpSpPr>
        <p:grpSpPr>
          <a:xfrm>
            <a:off x="313906" y="706734"/>
            <a:ext cx="387974" cy="973918"/>
            <a:chOff x="304800" y="1066800"/>
            <a:chExt cx="525144" cy="13681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D8C17D-62E1-654E-B52B-E6086F56D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726" r="52895"/>
                      </a14:imgEffect>
                    </a14:imgLayer>
                  </a14:imgProps>
                </a:ext>
              </a:extLst>
            </a:blip>
            <a:srcRect l="24580" r="43959"/>
            <a:stretch/>
          </p:blipFill>
          <p:spPr>
            <a:xfrm>
              <a:off x="304800" y="1066800"/>
              <a:ext cx="525144" cy="136815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07ED8BB-38E3-2E4E-BE79-C5ACC6A73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5360" y="1370586"/>
              <a:ext cx="315424" cy="15020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6FB4225-A669-D941-B9A0-B6A259649F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463" y="1680652"/>
            <a:ext cx="789692" cy="647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EA20B1-BE73-7243-BF5E-84BB31D264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465" y="2505018"/>
            <a:ext cx="789692" cy="7958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736199-37CD-8B46-9810-A3B5C31FF4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561" y="3273828"/>
            <a:ext cx="858863" cy="8588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04347C-32F8-BF4D-B755-A1123537F63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7165" b="5775"/>
          <a:stretch/>
        </p:blipFill>
        <p:spPr>
          <a:xfrm>
            <a:off x="336994" y="4137925"/>
            <a:ext cx="481589" cy="8588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F00CE60-112A-1842-AA52-78F61AC3D385}"/>
              </a:ext>
            </a:extLst>
          </p:cNvPr>
          <p:cNvSpPr txBox="1"/>
          <p:nvPr/>
        </p:nvSpPr>
        <p:spPr>
          <a:xfrm>
            <a:off x="1269171" y="1068071"/>
            <a:ext cx="76503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</a:t>
            </a:r>
            <a:r>
              <a:rPr lang="en-US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Rani is not aware </a:t>
            </a: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about the right nutrition, health &amp; sanitation</a:t>
            </a:r>
          </a:p>
          <a:p>
            <a:pPr defTabSz="685800">
              <a:buClrTx/>
            </a:pPr>
            <a:endParaRPr lang="en-US" sz="21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</a:t>
            </a:r>
            <a:r>
              <a:rPr lang="en-US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family doesn’t know </a:t>
            </a: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if the growth of the baby is on track</a:t>
            </a:r>
          </a:p>
          <a:p>
            <a:pPr defTabSz="685800">
              <a:buClrTx/>
            </a:pPr>
            <a:endParaRPr lang="en-US" sz="21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</a:t>
            </a:r>
            <a:r>
              <a:rPr lang="en-US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Community is unaware </a:t>
            </a: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about their current nutrition, health, wash status</a:t>
            </a:r>
          </a:p>
          <a:p>
            <a:pPr defTabSz="685800">
              <a:buClrTx/>
            </a:pPr>
            <a:endParaRPr lang="en-US" sz="21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</a:t>
            </a:r>
            <a:r>
              <a:rPr lang="en-US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donor is not aware </a:t>
            </a: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of where the gaps are and the real time impact/progress</a:t>
            </a:r>
          </a:p>
          <a:p>
            <a:pPr defTabSz="685800">
              <a:buClrTx/>
            </a:pPr>
            <a:endParaRPr lang="en-US" sz="21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</a:t>
            </a:r>
            <a:r>
              <a:rPr lang="en-US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policy maker don’t have enough actionable data </a:t>
            </a: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policy intervention  </a:t>
            </a:r>
          </a:p>
        </p:txBody>
      </p:sp>
    </p:spTree>
    <p:extLst>
      <p:ext uri="{BB962C8B-B14F-4D97-AF65-F5344CB8AC3E}">
        <p14:creationId xmlns:p14="http://schemas.microsoft.com/office/powerpoint/2010/main" val="17039965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488641F-0F5D-46F4-B07D-BAF70A5A4A4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488641F-0F5D-46F4-B07D-BAF70A5A4A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Google Shape;68;p15">
            <a:extLst>
              <a:ext uri="{FF2B5EF4-FFF2-40B4-BE49-F238E27FC236}">
                <a16:creationId xmlns:a16="http://schemas.microsoft.com/office/drawing/2014/main" id="{4A0404AA-4B72-F744-BE48-F8B1834F2404}"/>
              </a:ext>
            </a:extLst>
          </p:cNvPr>
          <p:cNvCxnSpPr>
            <a:cxnSpLocks/>
          </p:cNvCxnSpPr>
          <p:nvPr/>
        </p:nvCxnSpPr>
        <p:spPr>
          <a:xfrm>
            <a:off x="228600" y="550801"/>
            <a:ext cx="8690883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" name="Group">
            <a:extLst>
              <a:ext uri="{FF2B5EF4-FFF2-40B4-BE49-F238E27FC236}">
                <a16:creationId xmlns:a16="http://schemas.microsoft.com/office/drawing/2014/main" id="{FBF310D1-F736-6641-B594-B7CD0FEE5D91}"/>
              </a:ext>
            </a:extLst>
          </p:cNvPr>
          <p:cNvGrpSpPr>
            <a:grpSpLocks/>
          </p:cNvGrpSpPr>
          <p:nvPr/>
        </p:nvGrpSpPr>
        <p:grpSpPr bwMode="auto">
          <a:xfrm>
            <a:off x="1240284" y="2403688"/>
            <a:ext cx="6734095" cy="1930974"/>
            <a:chOff x="0" y="0"/>
            <a:chExt cx="12769261" cy="3660495"/>
          </a:xfrm>
        </p:grpSpPr>
        <p:pic>
          <p:nvPicPr>
            <p:cNvPr id="12" name="image.jpeg" descr="image.jpeg">
              <a:extLst>
                <a:ext uri="{FF2B5EF4-FFF2-40B4-BE49-F238E27FC236}">
                  <a16:creationId xmlns:a16="http://schemas.microsoft.com/office/drawing/2014/main" id="{57A0FD52-A913-A449-89CE-D6FE26DA7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63" b="36668"/>
            <a:stretch>
              <a:fillRect/>
            </a:stretch>
          </p:blipFill>
          <p:spPr bwMode="auto">
            <a:xfrm>
              <a:off x="0" y="0"/>
              <a:ext cx="12769262" cy="3660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F6CF84FD-9041-884D-B668-AB085CC4AB33}"/>
                </a:ext>
              </a:extLst>
            </p:cNvPr>
            <p:cNvSpPr/>
            <p:nvPr/>
          </p:nvSpPr>
          <p:spPr>
            <a:xfrm>
              <a:off x="1344133" y="1622334"/>
              <a:ext cx="1159724" cy="370761"/>
            </a:xfrm>
            <a:prstGeom prst="rect">
              <a:avLst/>
            </a:prstGeom>
            <a:solidFill>
              <a:srgbClr val="475967"/>
            </a:solidFill>
            <a:ln w="12700" cap="flat">
              <a:noFill/>
              <a:miter lim="400000"/>
            </a:ln>
            <a:effectLst/>
          </p:spPr>
          <p:txBody>
            <a:bodyPr lIns="29321" tIns="29321" rIns="29321" bIns="29321" anchor="ctr"/>
            <a:lstStyle/>
            <a:p>
              <a:pPr defTabSz="622400">
                <a:buClrTx/>
                <a:defRPr sz="22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6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87E41540-E40C-1143-9187-C8CE06BFCAAE}"/>
                </a:ext>
              </a:extLst>
            </p:cNvPr>
            <p:cNvSpPr/>
            <p:nvPr/>
          </p:nvSpPr>
          <p:spPr>
            <a:xfrm>
              <a:off x="6624361" y="1622334"/>
              <a:ext cx="1157676" cy="370761"/>
            </a:xfrm>
            <a:prstGeom prst="rect">
              <a:avLst/>
            </a:prstGeom>
            <a:solidFill>
              <a:srgbClr val="475967"/>
            </a:solidFill>
            <a:ln w="12700" cap="flat">
              <a:noFill/>
              <a:miter lim="400000"/>
            </a:ln>
            <a:effectLst/>
          </p:spPr>
          <p:txBody>
            <a:bodyPr lIns="29321" tIns="29321" rIns="29321" bIns="29321" anchor="ctr"/>
            <a:lstStyle/>
            <a:p>
              <a:pPr defTabSz="622400">
                <a:buClrTx/>
                <a:defRPr sz="22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6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Rectangle">
              <a:extLst>
                <a:ext uri="{FF2B5EF4-FFF2-40B4-BE49-F238E27FC236}">
                  <a16:creationId xmlns:a16="http://schemas.microsoft.com/office/drawing/2014/main" id="{14B47A6D-B787-BC4B-AE1A-D39783E5A6FB}"/>
                </a:ext>
              </a:extLst>
            </p:cNvPr>
            <p:cNvSpPr/>
            <p:nvPr/>
          </p:nvSpPr>
          <p:spPr>
            <a:xfrm>
              <a:off x="3155434" y="1622334"/>
              <a:ext cx="1159724" cy="370761"/>
            </a:xfrm>
            <a:prstGeom prst="rect">
              <a:avLst/>
            </a:prstGeom>
            <a:solidFill>
              <a:srgbClr val="EF6565"/>
            </a:solidFill>
            <a:ln w="12700" cap="flat">
              <a:noFill/>
              <a:miter lim="400000"/>
            </a:ln>
            <a:effectLst/>
          </p:spPr>
          <p:txBody>
            <a:bodyPr lIns="29321" tIns="29321" rIns="29321" bIns="29321" anchor="ctr"/>
            <a:lstStyle/>
            <a:p>
              <a:pPr defTabSz="622400">
                <a:buClrTx/>
                <a:defRPr sz="22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6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E234D7A5-50AB-C84B-8D44-8A0D88DA8083}"/>
                </a:ext>
              </a:extLst>
            </p:cNvPr>
            <p:cNvSpPr/>
            <p:nvPr/>
          </p:nvSpPr>
          <p:spPr>
            <a:xfrm>
              <a:off x="4860187" y="1622334"/>
              <a:ext cx="1159724" cy="370761"/>
            </a:xfrm>
            <a:prstGeom prst="rect">
              <a:avLst/>
            </a:prstGeom>
            <a:solidFill>
              <a:srgbClr val="4AB8A1"/>
            </a:solidFill>
            <a:ln w="12700" cap="flat">
              <a:noFill/>
              <a:miter lim="400000"/>
            </a:ln>
            <a:effectLst/>
          </p:spPr>
          <p:txBody>
            <a:bodyPr lIns="29321" tIns="29321" rIns="29321" bIns="29321" anchor="ctr"/>
            <a:lstStyle/>
            <a:p>
              <a:pPr defTabSz="622400">
                <a:buClrTx/>
                <a:defRPr sz="22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6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Rectangle">
              <a:extLst>
                <a:ext uri="{FF2B5EF4-FFF2-40B4-BE49-F238E27FC236}">
                  <a16:creationId xmlns:a16="http://schemas.microsoft.com/office/drawing/2014/main" id="{D643C9A5-B0FB-3E4C-BB49-E027E3D34439}"/>
                </a:ext>
              </a:extLst>
            </p:cNvPr>
            <p:cNvSpPr/>
            <p:nvPr/>
          </p:nvSpPr>
          <p:spPr>
            <a:xfrm>
              <a:off x="10169101" y="1622334"/>
              <a:ext cx="1159724" cy="370761"/>
            </a:xfrm>
            <a:prstGeom prst="rect">
              <a:avLst/>
            </a:prstGeom>
            <a:solidFill>
              <a:srgbClr val="4AB8A1"/>
            </a:solidFill>
            <a:ln w="12700" cap="flat">
              <a:noFill/>
              <a:miter lim="400000"/>
            </a:ln>
            <a:effectLst/>
          </p:spPr>
          <p:txBody>
            <a:bodyPr lIns="29321" tIns="29321" rIns="29321" bIns="29321" anchor="ctr"/>
            <a:lstStyle/>
            <a:p>
              <a:pPr defTabSz="622400">
                <a:buClrTx/>
                <a:defRPr sz="22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6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83CA07C1-B230-DB42-8384-9B51C5E93884}"/>
                </a:ext>
              </a:extLst>
            </p:cNvPr>
            <p:cNvSpPr/>
            <p:nvPr/>
          </p:nvSpPr>
          <p:spPr>
            <a:xfrm>
              <a:off x="8445907" y="1622334"/>
              <a:ext cx="1161773" cy="370761"/>
            </a:xfrm>
            <a:prstGeom prst="rect">
              <a:avLst/>
            </a:prstGeom>
            <a:solidFill>
              <a:srgbClr val="EF6565"/>
            </a:solidFill>
            <a:ln w="12700" cap="flat">
              <a:noFill/>
              <a:miter lim="400000"/>
            </a:ln>
            <a:effectLst/>
          </p:spPr>
          <p:txBody>
            <a:bodyPr lIns="29321" tIns="29321" rIns="29321" bIns="29321" anchor="ctr"/>
            <a:lstStyle/>
            <a:p>
              <a:pPr defTabSz="622400">
                <a:buClrTx/>
                <a:defRPr sz="22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6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2281F3E6-B4DE-9540-89F6-013A6B0694F6}"/>
              </a:ext>
            </a:extLst>
          </p:cNvPr>
          <p:cNvGrpSpPr>
            <a:grpSpLocks/>
          </p:cNvGrpSpPr>
          <p:nvPr/>
        </p:nvGrpSpPr>
        <p:grpSpPr bwMode="auto">
          <a:xfrm>
            <a:off x="1038570" y="1426855"/>
            <a:ext cx="1103160" cy="865535"/>
            <a:chOff x="-428054" y="0"/>
            <a:chExt cx="2094196" cy="1641046"/>
          </a:xfrm>
        </p:grpSpPr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AF2C81B0-1818-E045-93C9-699E9669FCDE}"/>
                </a:ext>
              </a:extLst>
            </p:cNvPr>
            <p:cNvSpPr/>
            <p:nvPr/>
          </p:nvSpPr>
          <p:spPr>
            <a:xfrm>
              <a:off x="-333054" y="0"/>
              <a:ext cx="1908458" cy="1641046"/>
            </a:xfrm>
            <a:prstGeom prst="rect">
              <a:avLst/>
            </a:prstGeom>
            <a:solidFill>
              <a:srgbClr val="475967"/>
            </a:solidFill>
            <a:ln w="12700" cap="flat">
              <a:noFill/>
              <a:miter lim="400000"/>
            </a:ln>
            <a:effectLst/>
          </p:spPr>
          <p:txBody>
            <a:bodyPr lIns="29321" tIns="29321" rIns="29321" bIns="29321" anchor="ctr"/>
            <a:lstStyle/>
            <a:p>
              <a:pPr defTabSz="622400">
                <a:buClrTx/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6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Baseline Data collection">
              <a:extLst>
                <a:ext uri="{FF2B5EF4-FFF2-40B4-BE49-F238E27FC236}">
                  <a16:creationId xmlns:a16="http://schemas.microsoft.com/office/drawing/2014/main" id="{87CBFC8B-E3F6-064D-A7E9-03CD433C73FC}"/>
                </a:ext>
              </a:extLst>
            </p:cNvPr>
            <p:cNvSpPr txBox="1"/>
            <p:nvPr/>
          </p:nvSpPr>
          <p:spPr>
            <a:xfrm>
              <a:off x="-428054" y="280239"/>
              <a:ext cx="2094196" cy="11276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square" lIns="29321" tIns="29321" rIns="29321" bIns="29321" anchor="ctr">
              <a:spAutoFit/>
            </a:bodyPr>
            <a:lstStyle>
              <a:lvl1pPr defTabSz="1180267"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885200">
                <a:buClrTx/>
                <a:defRPr/>
              </a:pPr>
              <a:r>
                <a:rPr sz="1160" kern="1200" dirty="0"/>
                <a:t>Baseline Data collection</a:t>
              </a:r>
              <a:r>
                <a:rPr lang="en-GB" sz="1160" kern="1200" dirty="0"/>
                <a:t> and GIS mapping</a:t>
              </a:r>
              <a:endParaRPr sz="1160" kern="1200" dirty="0"/>
            </a:p>
          </p:txBody>
        </p:sp>
      </p:grpSp>
      <p:grpSp>
        <p:nvGrpSpPr>
          <p:cNvPr id="22" name="Group">
            <a:extLst>
              <a:ext uri="{FF2B5EF4-FFF2-40B4-BE49-F238E27FC236}">
                <a16:creationId xmlns:a16="http://schemas.microsoft.com/office/drawing/2014/main" id="{DB2A741E-F2C8-6842-82D9-2C63BABE1A20}"/>
              </a:ext>
            </a:extLst>
          </p:cNvPr>
          <p:cNvGrpSpPr>
            <a:grpSpLocks/>
          </p:cNvGrpSpPr>
          <p:nvPr/>
        </p:nvGrpSpPr>
        <p:grpSpPr bwMode="auto">
          <a:xfrm>
            <a:off x="2395409" y="1426855"/>
            <a:ext cx="1124871" cy="867696"/>
            <a:chOff x="0" y="0"/>
            <a:chExt cx="2131429" cy="1644907"/>
          </a:xfrm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C5DC9F1B-66DB-4E4C-A2B2-73944FE16A4C}"/>
                </a:ext>
              </a:extLst>
            </p:cNvPr>
            <p:cNvSpPr/>
            <p:nvPr/>
          </p:nvSpPr>
          <p:spPr>
            <a:xfrm>
              <a:off x="0" y="0"/>
              <a:ext cx="2131429" cy="1644907"/>
            </a:xfrm>
            <a:prstGeom prst="rect">
              <a:avLst/>
            </a:prstGeom>
            <a:solidFill>
              <a:srgbClr val="475967"/>
            </a:solidFill>
            <a:ln w="12700" cap="flat">
              <a:noFill/>
              <a:miter lim="400000"/>
            </a:ln>
            <a:effectLst/>
          </p:spPr>
          <p:txBody>
            <a:bodyPr lIns="29321" tIns="29321" rIns="29321" bIns="29321" anchor="ctr"/>
            <a:lstStyle/>
            <a:p>
              <a:pPr defTabSz="622400">
                <a:buClrTx/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6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Integration onto GIS platform">
              <a:extLst>
                <a:ext uri="{FF2B5EF4-FFF2-40B4-BE49-F238E27FC236}">
                  <a16:creationId xmlns:a16="http://schemas.microsoft.com/office/drawing/2014/main" id="{EF67644B-1A28-164F-859C-6BA59289B4A8}"/>
                </a:ext>
              </a:extLst>
            </p:cNvPr>
            <p:cNvSpPr txBox="1"/>
            <p:nvPr/>
          </p:nvSpPr>
          <p:spPr>
            <a:xfrm>
              <a:off x="0" y="427922"/>
              <a:ext cx="2131429" cy="789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29321" tIns="29321" rIns="29321" bIns="29321" anchor="ctr">
              <a:spAutoFit/>
            </a:bodyPr>
            <a:lstStyle>
              <a:lvl1pPr defTabSz="1180267"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885200">
                <a:buClrTx/>
                <a:defRPr/>
              </a:pPr>
              <a:r>
                <a:rPr lang="en-GB" sz="1160" kern="1200" dirty="0"/>
                <a:t>Single app for all stakeholders</a:t>
              </a:r>
              <a:endParaRPr sz="1160" kern="1200" dirty="0"/>
            </a:p>
          </p:txBody>
        </p:sp>
      </p:grpSp>
      <p:grpSp>
        <p:nvGrpSpPr>
          <p:cNvPr id="25" name="Group">
            <a:extLst>
              <a:ext uri="{FF2B5EF4-FFF2-40B4-BE49-F238E27FC236}">
                <a16:creationId xmlns:a16="http://schemas.microsoft.com/office/drawing/2014/main" id="{DBF3728C-FEE8-CA40-941E-7A0EF7AA8350}"/>
              </a:ext>
            </a:extLst>
          </p:cNvPr>
          <p:cNvGrpSpPr>
            <a:grpSpLocks/>
          </p:cNvGrpSpPr>
          <p:nvPr/>
        </p:nvGrpSpPr>
        <p:grpSpPr bwMode="auto">
          <a:xfrm>
            <a:off x="2395410" y="4065600"/>
            <a:ext cx="1629496" cy="745592"/>
            <a:chOff x="0" y="0"/>
            <a:chExt cx="3089027" cy="1413230"/>
          </a:xfrm>
        </p:grpSpPr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A03267AA-A519-6248-877D-4AC60172029D}"/>
                </a:ext>
              </a:extLst>
            </p:cNvPr>
            <p:cNvSpPr/>
            <p:nvPr/>
          </p:nvSpPr>
          <p:spPr>
            <a:xfrm>
              <a:off x="0" y="0"/>
              <a:ext cx="3089027" cy="1413230"/>
            </a:xfrm>
            <a:prstGeom prst="rect">
              <a:avLst/>
            </a:prstGeom>
            <a:solidFill>
              <a:srgbClr val="EF6565"/>
            </a:solidFill>
            <a:ln w="12700" cap="flat">
              <a:noFill/>
              <a:miter lim="400000"/>
            </a:ln>
            <a:effectLst/>
          </p:spPr>
          <p:txBody>
            <a:bodyPr lIns="29321" tIns="29321" rIns="29321" bIns="29321" anchor="ctr"/>
            <a:lstStyle/>
            <a:p>
              <a:pPr algn="ctr" defTabSz="622400">
                <a:buClrTx/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6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Monitoring of toilet construction process">
              <a:extLst>
                <a:ext uri="{FF2B5EF4-FFF2-40B4-BE49-F238E27FC236}">
                  <a16:creationId xmlns:a16="http://schemas.microsoft.com/office/drawing/2014/main" id="{DD282572-6583-BC4A-9FD6-A938CB7D882F}"/>
                </a:ext>
              </a:extLst>
            </p:cNvPr>
            <p:cNvSpPr txBox="1"/>
            <p:nvPr/>
          </p:nvSpPr>
          <p:spPr>
            <a:xfrm>
              <a:off x="0" y="142962"/>
              <a:ext cx="3089027" cy="112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29321" tIns="29321" rIns="29321" bIns="29321" anchor="ctr">
              <a:spAutoFit/>
            </a:bodyPr>
            <a:lstStyle>
              <a:lvl1pPr defTabSz="1180267"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885200">
                <a:buClrTx/>
                <a:defRPr/>
              </a:pPr>
              <a:r>
                <a:rPr sz="1160" kern="1200" dirty="0"/>
                <a:t>Monitoring </a:t>
              </a:r>
              <a:r>
                <a:rPr lang="en-GB" sz="1160" kern="1200" dirty="0"/>
                <a:t>nutrition and W.A.S.H metrics + intervention points</a:t>
              </a:r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DE4F1942-A090-7442-A117-387CD062CF4B}"/>
              </a:ext>
            </a:extLst>
          </p:cNvPr>
          <p:cNvGrpSpPr>
            <a:grpSpLocks/>
          </p:cNvGrpSpPr>
          <p:nvPr/>
        </p:nvGrpSpPr>
        <p:grpSpPr bwMode="auto">
          <a:xfrm>
            <a:off x="3653898" y="1426855"/>
            <a:ext cx="1514955" cy="867696"/>
            <a:chOff x="0" y="0"/>
            <a:chExt cx="2872795" cy="1644907"/>
          </a:xfrm>
        </p:grpSpPr>
        <p:sp>
          <p:nvSpPr>
            <p:cNvPr id="29" name="Rectangle">
              <a:extLst>
                <a:ext uri="{FF2B5EF4-FFF2-40B4-BE49-F238E27FC236}">
                  <a16:creationId xmlns:a16="http://schemas.microsoft.com/office/drawing/2014/main" id="{5D5AA2FD-9023-CC4E-8B15-79147B984746}"/>
                </a:ext>
              </a:extLst>
            </p:cNvPr>
            <p:cNvSpPr/>
            <p:nvPr/>
          </p:nvSpPr>
          <p:spPr>
            <a:xfrm>
              <a:off x="0" y="0"/>
              <a:ext cx="2872795" cy="1644907"/>
            </a:xfrm>
            <a:prstGeom prst="rect">
              <a:avLst/>
            </a:prstGeom>
            <a:solidFill>
              <a:srgbClr val="4AB8A1"/>
            </a:solidFill>
            <a:ln w="12700" cap="flat">
              <a:noFill/>
              <a:miter lim="400000"/>
            </a:ln>
            <a:effectLst/>
          </p:spPr>
          <p:txBody>
            <a:bodyPr lIns="29321" tIns="29321" rIns="29321" bIns="29321" anchor="ctr"/>
            <a:lstStyle/>
            <a:p>
              <a:pPr defTabSz="622400">
                <a:buClrTx/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6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Monitoring of community engagement activities">
              <a:extLst>
                <a:ext uri="{FF2B5EF4-FFF2-40B4-BE49-F238E27FC236}">
                  <a16:creationId xmlns:a16="http://schemas.microsoft.com/office/drawing/2014/main" id="{70B78105-20C1-B541-9986-1FF025723B69}"/>
                </a:ext>
              </a:extLst>
            </p:cNvPr>
            <p:cNvSpPr txBox="1"/>
            <p:nvPr/>
          </p:nvSpPr>
          <p:spPr>
            <a:xfrm>
              <a:off x="0" y="258720"/>
              <a:ext cx="2872795" cy="1127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29321" tIns="29321" rIns="29321" bIns="29321" anchor="ctr">
              <a:spAutoFit/>
            </a:bodyPr>
            <a:lstStyle>
              <a:lvl1pPr defTabSz="1180267"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885200">
                <a:buClrTx/>
                <a:defRPr/>
              </a:pPr>
              <a:r>
                <a:rPr sz="1160" kern="1200" dirty="0"/>
                <a:t>Monitoring of community activities</a:t>
              </a:r>
              <a:r>
                <a:rPr lang="en-GB" sz="1160" kern="1200" dirty="0"/>
                <a:t> + impact assessment</a:t>
              </a:r>
              <a:endParaRPr sz="1160" kern="1200" dirty="0"/>
            </a:p>
          </p:txBody>
        </p:sp>
      </p:grpSp>
      <p:grpSp>
        <p:nvGrpSpPr>
          <p:cNvPr id="31" name="Group">
            <a:extLst>
              <a:ext uri="{FF2B5EF4-FFF2-40B4-BE49-F238E27FC236}">
                <a16:creationId xmlns:a16="http://schemas.microsoft.com/office/drawing/2014/main" id="{380DF494-5B48-7B41-BFFA-D27A19C3D9E3}"/>
              </a:ext>
            </a:extLst>
          </p:cNvPr>
          <p:cNvGrpSpPr>
            <a:grpSpLocks/>
          </p:cNvGrpSpPr>
          <p:nvPr/>
        </p:nvGrpSpPr>
        <p:grpSpPr bwMode="auto">
          <a:xfrm>
            <a:off x="5315102" y="1426855"/>
            <a:ext cx="1215914" cy="867696"/>
            <a:chOff x="0" y="0"/>
            <a:chExt cx="2306154" cy="1644907"/>
          </a:xfrm>
        </p:grpSpPr>
        <p:sp>
          <p:nvSpPr>
            <p:cNvPr id="32" name="Rectangle">
              <a:extLst>
                <a:ext uri="{FF2B5EF4-FFF2-40B4-BE49-F238E27FC236}">
                  <a16:creationId xmlns:a16="http://schemas.microsoft.com/office/drawing/2014/main" id="{0E55534F-D0AA-BA4D-A61C-70F2A77B8FD2}"/>
                </a:ext>
              </a:extLst>
            </p:cNvPr>
            <p:cNvSpPr/>
            <p:nvPr/>
          </p:nvSpPr>
          <p:spPr>
            <a:xfrm>
              <a:off x="0" y="0"/>
              <a:ext cx="2306154" cy="1644907"/>
            </a:xfrm>
            <a:prstGeom prst="rect">
              <a:avLst/>
            </a:prstGeom>
            <a:solidFill>
              <a:srgbClr val="EF6565"/>
            </a:solidFill>
            <a:ln w="12700" cap="flat">
              <a:noFill/>
              <a:miter lim="400000"/>
            </a:ln>
            <a:effectLst/>
          </p:spPr>
          <p:txBody>
            <a:bodyPr lIns="29321" tIns="29321" rIns="29321" bIns="29321" anchor="ctr"/>
            <a:lstStyle/>
            <a:p>
              <a:pPr defTabSz="622400">
                <a:buClrTx/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6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Creation of reports and analytical dashboard">
              <a:extLst>
                <a:ext uri="{FF2B5EF4-FFF2-40B4-BE49-F238E27FC236}">
                  <a16:creationId xmlns:a16="http://schemas.microsoft.com/office/drawing/2014/main" id="{D44C02BC-BAA6-EF44-9B35-328ED6A4C438}"/>
                </a:ext>
              </a:extLst>
            </p:cNvPr>
            <p:cNvSpPr txBox="1"/>
            <p:nvPr/>
          </p:nvSpPr>
          <p:spPr>
            <a:xfrm>
              <a:off x="0" y="258718"/>
              <a:ext cx="2306154" cy="1127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square" lIns="29321" tIns="29321" rIns="29321" bIns="29321" anchor="ctr">
              <a:spAutoFit/>
            </a:bodyPr>
            <a:lstStyle>
              <a:lvl1pPr defTabSz="1180267"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885200">
                <a:buClrTx/>
                <a:defRPr/>
              </a:pPr>
              <a:r>
                <a:rPr lang="en-GB" sz="1160" kern="1200" dirty="0"/>
                <a:t>Policy Dashboard:</a:t>
              </a:r>
            </a:p>
            <a:p>
              <a:pPr algn="ctr" defTabSz="885200">
                <a:buClrTx/>
                <a:defRPr/>
              </a:pPr>
              <a:r>
                <a:rPr lang="en-GB" sz="1160" kern="1200" dirty="0"/>
                <a:t>Targeted policy intervention</a:t>
              </a:r>
              <a:endParaRPr sz="1160" kern="1200" dirty="0"/>
            </a:p>
          </p:txBody>
        </p:sp>
      </p:grpSp>
      <p:sp>
        <p:nvSpPr>
          <p:cNvPr id="34" name="Shape">
            <a:extLst>
              <a:ext uri="{FF2B5EF4-FFF2-40B4-BE49-F238E27FC236}">
                <a16:creationId xmlns:a16="http://schemas.microsoft.com/office/drawing/2014/main" id="{84230FA4-0B83-2B49-8F43-3AC90C05D7AB}"/>
              </a:ext>
            </a:extLst>
          </p:cNvPr>
          <p:cNvSpPr/>
          <p:nvPr/>
        </p:nvSpPr>
        <p:spPr>
          <a:xfrm>
            <a:off x="2133913" y="1853679"/>
            <a:ext cx="219356" cy="196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344"/>
                </a:moveTo>
                <a:lnTo>
                  <a:pt x="7686" y="7344"/>
                </a:lnTo>
                <a:lnTo>
                  <a:pt x="7686" y="0"/>
                </a:lnTo>
                <a:lnTo>
                  <a:pt x="13914" y="0"/>
                </a:lnTo>
                <a:lnTo>
                  <a:pt x="13914" y="7344"/>
                </a:lnTo>
                <a:lnTo>
                  <a:pt x="21600" y="7344"/>
                </a:lnTo>
                <a:lnTo>
                  <a:pt x="21600" y="14256"/>
                </a:lnTo>
                <a:lnTo>
                  <a:pt x="13914" y="14256"/>
                </a:lnTo>
                <a:lnTo>
                  <a:pt x="13914" y="21600"/>
                </a:lnTo>
                <a:lnTo>
                  <a:pt x="7686" y="21600"/>
                </a:lnTo>
                <a:lnTo>
                  <a:pt x="7686" y="14256"/>
                </a:lnTo>
                <a:lnTo>
                  <a:pt x="0" y="14256"/>
                </a:lnTo>
                <a:lnTo>
                  <a:pt x="0" y="7344"/>
                </a:lnTo>
                <a:close/>
              </a:path>
            </a:pathLst>
          </a:custGeom>
          <a:solidFill>
            <a:srgbClr val="475967"/>
          </a:solidFill>
          <a:ln w="25400">
            <a:solidFill>
              <a:srgbClr val="385D8A"/>
            </a:solidFill>
          </a:ln>
        </p:spPr>
        <p:txBody>
          <a:bodyPr lIns="29321" tIns="29321" rIns="29321" bIns="29321" anchor="ctr"/>
          <a:lstStyle/>
          <a:p>
            <a:pPr defTabSz="615917">
              <a:buClrTx/>
              <a:defRPr sz="2200" b="0">
                <a:latin typeface="Arial"/>
                <a:ea typeface="Arial"/>
                <a:cs typeface="Arial"/>
                <a:sym typeface="Arial"/>
              </a:defRPr>
            </a:pPr>
            <a:endParaRPr sz="1160" kern="1200">
              <a:solidFill>
                <a:prstClr val="black"/>
              </a:solidFill>
            </a:endParaRPr>
          </a:p>
        </p:txBody>
      </p:sp>
      <p:pic>
        <p:nvPicPr>
          <p:cNvPr id="35" name="image.jpeg" descr="image.jpeg">
            <a:extLst>
              <a:ext uri="{FF2B5EF4-FFF2-40B4-BE49-F238E27FC236}">
                <a16:creationId xmlns:a16="http://schemas.microsoft.com/office/drawing/2014/main" id="{4F9EA6FA-2CC9-1643-AC98-CF7ED3F114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6" t="40640" r="41212" b="53552"/>
          <a:stretch>
            <a:fillRect/>
          </a:stretch>
        </p:blipFill>
        <p:spPr bwMode="auto">
          <a:xfrm>
            <a:off x="2411619" y="3511270"/>
            <a:ext cx="341459" cy="39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6" name="Rectangle">
            <a:extLst>
              <a:ext uri="{FF2B5EF4-FFF2-40B4-BE49-F238E27FC236}">
                <a16:creationId xmlns:a16="http://schemas.microsoft.com/office/drawing/2014/main" id="{08F5DBAE-4D65-604D-A948-9CCD87B06979}"/>
              </a:ext>
            </a:extLst>
          </p:cNvPr>
          <p:cNvSpPr/>
          <p:nvPr/>
        </p:nvSpPr>
        <p:spPr>
          <a:xfrm>
            <a:off x="4733757" y="2697601"/>
            <a:ext cx="611601" cy="488417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</p:spPr>
        <p:txBody>
          <a:bodyPr lIns="29321" tIns="29321" rIns="29321" bIns="29321" anchor="ctr"/>
          <a:lstStyle/>
          <a:p>
            <a:pPr defTabSz="622400">
              <a:buClrTx/>
              <a:defRPr sz="22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16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" name="Group">
            <a:extLst>
              <a:ext uri="{FF2B5EF4-FFF2-40B4-BE49-F238E27FC236}">
                <a16:creationId xmlns:a16="http://schemas.microsoft.com/office/drawing/2014/main" id="{87517E8F-0F7D-5C44-B74B-B60557EAA466}"/>
              </a:ext>
            </a:extLst>
          </p:cNvPr>
          <p:cNvGrpSpPr>
            <a:grpSpLocks/>
          </p:cNvGrpSpPr>
          <p:nvPr/>
        </p:nvGrpSpPr>
        <p:grpSpPr bwMode="auto">
          <a:xfrm>
            <a:off x="4342591" y="4065601"/>
            <a:ext cx="1249136" cy="745592"/>
            <a:chOff x="0" y="1"/>
            <a:chExt cx="2368898" cy="1413203"/>
          </a:xfrm>
        </p:grpSpPr>
        <p:sp>
          <p:nvSpPr>
            <p:cNvPr id="38" name="Rectangle">
              <a:extLst>
                <a:ext uri="{FF2B5EF4-FFF2-40B4-BE49-F238E27FC236}">
                  <a16:creationId xmlns:a16="http://schemas.microsoft.com/office/drawing/2014/main" id="{D4ECC45C-EDDD-CB47-9CA6-0873310B1435}"/>
                </a:ext>
              </a:extLst>
            </p:cNvPr>
            <p:cNvSpPr/>
            <p:nvPr/>
          </p:nvSpPr>
          <p:spPr>
            <a:xfrm>
              <a:off x="0" y="1"/>
              <a:ext cx="2368898" cy="1413203"/>
            </a:xfrm>
            <a:prstGeom prst="rect">
              <a:avLst/>
            </a:prstGeom>
            <a:solidFill>
              <a:srgbClr val="475967"/>
            </a:solidFill>
            <a:ln w="12700" cap="flat">
              <a:noFill/>
              <a:miter lim="400000"/>
            </a:ln>
            <a:effectLst/>
          </p:spPr>
          <p:txBody>
            <a:bodyPr lIns="29321" tIns="29321" rIns="29321" bIns="29321" anchor="ctr"/>
            <a:lstStyle/>
            <a:p>
              <a:pPr algn="ctr" defTabSz="622400">
                <a:buClrTx/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6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Monitoring of Finance and Accounting systems">
              <a:extLst>
                <a:ext uri="{FF2B5EF4-FFF2-40B4-BE49-F238E27FC236}">
                  <a16:creationId xmlns:a16="http://schemas.microsoft.com/office/drawing/2014/main" id="{4BB28931-0817-8545-ADFF-317A5DE890DC}"/>
                </a:ext>
              </a:extLst>
            </p:cNvPr>
            <p:cNvSpPr txBox="1"/>
            <p:nvPr/>
          </p:nvSpPr>
          <p:spPr>
            <a:xfrm>
              <a:off x="0" y="137221"/>
              <a:ext cx="2368898" cy="1127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29321" tIns="29321" rIns="29321" bIns="29321" anchor="ctr">
              <a:spAutoFit/>
            </a:bodyPr>
            <a:lstStyle>
              <a:lvl1pPr defTabSz="1180267"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885200">
                <a:buClrTx/>
                <a:defRPr/>
              </a:pPr>
              <a:r>
                <a:rPr lang="en-GB" sz="1160" kern="1200" dirty="0"/>
                <a:t>Donor Dashboard:</a:t>
              </a:r>
            </a:p>
            <a:p>
              <a:pPr algn="ctr" defTabSz="885200">
                <a:buClrTx/>
                <a:defRPr/>
              </a:pPr>
              <a:r>
                <a:rPr lang="en-GB" sz="1160" kern="1200" dirty="0"/>
                <a:t>Real-time data for targeted funding </a:t>
              </a:r>
              <a:endParaRPr sz="1160" kern="1200" dirty="0"/>
            </a:p>
          </p:txBody>
        </p:sp>
      </p:grpSp>
      <p:grpSp>
        <p:nvGrpSpPr>
          <p:cNvPr id="40" name="Group">
            <a:extLst>
              <a:ext uri="{FF2B5EF4-FFF2-40B4-BE49-F238E27FC236}">
                <a16:creationId xmlns:a16="http://schemas.microsoft.com/office/drawing/2014/main" id="{6B95A62A-7AD4-AD4E-9C1C-83E128F065D3}"/>
              </a:ext>
            </a:extLst>
          </p:cNvPr>
          <p:cNvGrpSpPr>
            <a:grpSpLocks/>
          </p:cNvGrpSpPr>
          <p:nvPr/>
        </p:nvGrpSpPr>
        <p:grpSpPr bwMode="auto">
          <a:xfrm>
            <a:off x="6300580" y="4065601"/>
            <a:ext cx="1249136" cy="745592"/>
            <a:chOff x="0" y="1"/>
            <a:chExt cx="2368898" cy="1413203"/>
          </a:xfrm>
        </p:grpSpPr>
        <p:sp>
          <p:nvSpPr>
            <p:cNvPr id="41" name="Rectangle">
              <a:extLst>
                <a:ext uri="{FF2B5EF4-FFF2-40B4-BE49-F238E27FC236}">
                  <a16:creationId xmlns:a16="http://schemas.microsoft.com/office/drawing/2014/main" id="{8879D4E6-88DA-A143-BF35-A1119EAB31AB}"/>
                </a:ext>
              </a:extLst>
            </p:cNvPr>
            <p:cNvSpPr/>
            <p:nvPr/>
          </p:nvSpPr>
          <p:spPr>
            <a:xfrm>
              <a:off x="0" y="1"/>
              <a:ext cx="2368898" cy="1413203"/>
            </a:xfrm>
            <a:prstGeom prst="rect">
              <a:avLst/>
            </a:prstGeom>
            <a:solidFill>
              <a:srgbClr val="4AB8A1"/>
            </a:solidFill>
            <a:ln w="12700" cap="flat">
              <a:noFill/>
              <a:miter lim="400000"/>
            </a:ln>
            <a:effectLst/>
          </p:spPr>
          <p:txBody>
            <a:bodyPr lIns="29321" tIns="29321" rIns="29321" bIns="29321" anchor="ctr"/>
            <a:lstStyle/>
            <a:p>
              <a:pPr algn="ctr" defTabSz="622400">
                <a:buClrTx/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6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Publishing spatial data in public domain and linking to ULBs websites">
              <a:extLst>
                <a:ext uri="{FF2B5EF4-FFF2-40B4-BE49-F238E27FC236}">
                  <a16:creationId xmlns:a16="http://schemas.microsoft.com/office/drawing/2014/main" id="{F953D7F5-348A-8940-86EB-120C03C559D2}"/>
                </a:ext>
              </a:extLst>
            </p:cNvPr>
            <p:cNvSpPr txBox="1"/>
            <p:nvPr/>
          </p:nvSpPr>
          <p:spPr>
            <a:xfrm>
              <a:off x="0" y="290721"/>
              <a:ext cx="2368898" cy="788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29321" tIns="29321" rIns="29321" bIns="29321" anchor="ctr">
              <a:spAutoFit/>
            </a:bodyPr>
            <a:lstStyle>
              <a:lvl1pPr defTabSz="1180267"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885200">
                <a:buClrTx/>
                <a:defRPr/>
              </a:pPr>
              <a:r>
                <a:rPr lang="en-GB" sz="1160" kern="1200" dirty="0"/>
                <a:t>Agile, Replicable and Scalable.</a:t>
              </a:r>
              <a:endParaRPr sz="1160" kern="1200" dirty="0"/>
            </a:p>
          </p:txBody>
        </p:sp>
      </p:grpSp>
      <p:pic>
        <p:nvPicPr>
          <p:cNvPr id="43" name="image.png" descr="image.png">
            <a:extLst>
              <a:ext uri="{FF2B5EF4-FFF2-40B4-BE49-F238E27FC236}">
                <a16:creationId xmlns:a16="http://schemas.microsoft.com/office/drawing/2014/main" id="{9D63A329-2B74-7F49-8B31-ACF5A6347C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31" y="2896427"/>
            <a:ext cx="251773" cy="25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5FACD4-0210-CB4B-A87E-A58D3B78193D}"/>
              </a:ext>
            </a:extLst>
          </p:cNvPr>
          <p:cNvSpPr/>
          <p:nvPr/>
        </p:nvSpPr>
        <p:spPr>
          <a:xfrm>
            <a:off x="2708583" y="721173"/>
            <a:ext cx="3793987" cy="41549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End-to-End Data Driven Solution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7D99D06D-14FF-2549-9306-3CF1170EBC5F}"/>
              </a:ext>
            </a:extLst>
          </p:cNvPr>
          <p:cNvSpPr txBox="1">
            <a:spLocks/>
          </p:cNvSpPr>
          <p:nvPr/>
        </p:nvSpPr>
        <p:spPr>
          <a:xfrm>
            <a:off x="220319" y="315433"/>
            <a:ext cx="8555868" cy="2492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400" b="1" dirty="0">
                <a:solidFill>
                  <a:prstClr val="black"/>
                </a:solidFill>
                <a:latin typeface="Calibri Light"/>
              </a:rPr>
              <a:t>You can only manage what you can measure!</a:t>
            </a:r>
          </a:p>
        </p:txBody>
      </p:sp>
    </p:spTree>
    <p:extLst>
      <p:ext uri="{BB962C8B-B14F-4D97-AF65-F5344CB8AC3E}">
        <p14:creationId xmlns:p14="http://schemas.microsoft.com/office/powerpoint/2010/main" val="281153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CB6F09A-81F3-F246-972D-03116836E682}"/>
              </a:ext>
            </a:extLst>
          </p:cNvPr>
          <p:cNvSpPr/>
          <p:nvPr/>
        </p:nvSpPr>
        <p:spPr>
          <a:xfrm>
            <a:off x="443033" y="1331980"/>
            <a:ext cx="2754306" cy="2700300"/>
          </a:xfrm>
          <a:prstGeom prst="ellipse">
            <a:avLst/>
          </a:prstGeom>
          <a:solidFill>
            <a:srgbClr val="B43329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488641F-0F5D-46F4-B07D-BAF70A5A4A4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488641F-0F5D-46F4-B07D-BAF70A5A4A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6">
            <a:extLst>
              <a:ext uri="{FF2B5EF4-FFF2-40B4-BE49-F238E27FC236}">
                <a16:creationId xmlns:a16="http://schemas.microsoft.com/office/drawing/2014/main" id="{81DA04DF-CF5D-3349-9160-1E1F43D61B27}"/>
              </a:ext>
            </a:extLst>
          </p:cNvPr>
          <p:cNvSpPr txBox="1">
            <a:spLocks/>
          </p:cNvSpPr>
          <p:nvPr/>
        </p:nvSpPr>
        <p:spPr>
          <a:xfrm>
            <a:off x="228600" y="322201"/>
            <a:ext cx="6198665" cy="2492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7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Model</a:t>
            </a:r>
          </a:p>
        </p:txBody>
      </p:sp>
      <p:cxnSp>
        <p:nvCxnSpPr>
          <p:cNvPr id="7" name="Google Shape;68;p15">
            <a:extLst>
              <a:ext uri="{FF2B5EF4-FFF2-40B4-BE49-F238E27FC236}">
                <a16:creationId xmlns:a16="http://schemas.microsoft.com/office/drawing/2014/main" id="{4A0404AA-4B72-F744-BE48-F8B1834F2404}"/>
              </a:ext>
            </a:extLst>
          </p:cNvPr>
          <p:cNvCxnSpPr>
            <a:cxnSpLocks/>
          </p:cNvCxnSpPr>
          <p:nvPr/>
        </p:nvCxnSpPr>
        <p:spPr>
          <a:xfrm>
            <a:off x="228600" y="550801"/>
            <a:ext cx="8690883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87451A3D-1925-3640-800C-8840194284B9}"/>
              </a:ext>
            </a:extLst>
          </p:cNvPr>
          <p:cNvSpPr/>
          <p:nvPr/>
        </p:nvSpPr>
        <p:spPr>
          <a:xfrm>
            <a:off x="713063" y="1575013"/>
            <a:ext cx="2214246" cy="2214233"/>
          </a:xfrm>
          <a:prstGeom prst="ellipse">
            <a:avLst/>
          </a:prstGeom>
          <a:solidFill>
            <a:srgbClr val="B43329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3C3A363-AA6C-6B48-928E-F332BDEF8760}"/>
              </a:ext>
            </a:extLst>
          </p:cNvPr>
          <p:cNvSpPr/>
          <p:nvPr/>
        </p:nvSpPr>
        <p:spPr>
          <a:xfrm>
            <a:off x="961076" y="1813317"/>
            <a:ext cx="1728192" cy="1737624"/>
          </a:xfrm>
          <a:prstGeom prst="ellipse">
            <a:avLst/>
          </a:prstGeom>
          <a:solidFill>
            <a:srgbClr val="B4332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A56A853-9332-8E4C-846B-5754D58838E3}"/>
              </a:ext>
            </a:extLst>
          </p:cNvPr>
          <p:cNvSpPr/>
          <p:nvPr/>
        </p:nvSpPr>
        <p:spPr>
          <a:xfrm>
            <a:off x="1223628" y="2085696"/>
            <a:ext cx="1215135" cy="1215135"/>
          </a:xfrm>
          <a:prstGeom prst="ellipse">
            <a:avLst/>
          </a:prstGeom>
          <a:solidFill>
            <a:srgbClr val="B43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C71CF5-8713-1C40-91A8-8F5816C12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352" y="2475133"/>
            <a:ext cx="555668" cy="5556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64699F-CCA4-E749-81D5-8D1180C4A2FD}"/>
              </a:ext>
            </a:extLst>
          </p:cNvPr>
          <p:cNvSpPr txBox="1"/>
          <p:nvPr/>
        </p:nvSpPr>
        <p:spPr>
          <a:xfrm>
            <a:off x="1542353" y="2124391"/>
            <a:ext cx="7290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Family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77424-B400-B343-88FC-8CC6AF49AF3F}"/>
              </a:ext>
            </a:extLst>
          </p:cNvPr>
          <p:cNvSpPr txBox="1"/>
          <p:nvPr/>
        </p:nvSpPr>
        <p:spPr>
          <a:xfrm>
            <a:off x="1368939" y="1835700"/>
            <a:ext cx="10698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Community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E78710-561A-1041-BD4B-CEA829703316}"/>
              </a:ext>
            </a:extLst>
          </p:cNvPr>
          <p:cNvSpPr txBox="1"/>
          <p:nvPr/>
        </p:nvSpPr>
        <p:spPr>
          <a:xfrm>
            <a:off x="1563108" y="1571691"/>
            <a:ext cx="10698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Donor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C3C54C-8916-BC40-B8A7-639AEC0488F1}"/>
              </a:ext>
            </a:extLst>
          </p:cNvPr>
          <p:cNvSpPr txBox="1"/>
          <p:nvPr/>
        </p:nvSpPr>
        <p:spPr>
          <a:xfrm>
            <a:off x="1591276" y="1330074"/>
            <a:ext cx="10698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Policy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40585C-D4BE-4643-8A25-3B7A69F9867B}"/>
              </a:ext>
            </a:extLst>
          </p:cNvPr>
          <p:cNvCxnSpPr>
            <a:stCxn id="11" idx="3"/>
          </p:cNvCxnSpPr>
          <p:nvPr/>
        </p:nvCxnSpPr>
        <p:spPr>
          <a:xfrm>
            <a:off x="2098021" y="2752967"/>
            <a:ext cx="1099319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7D9C894-6D3A-2343-ADC2-539003967F68}"/>
              </a:ext>
            </a:extLst>
          </p:cNvPr>
          <p:cNvSpPr/>
          <p:nvPr/>
        </p:nvSpPr>
        <p:spPr>
          <a:xfrm>
            <a:off x="467992" y="4347802"/>
            <a:ext cx="2704395" cy="41549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Sphere of Intervention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F62BA3F-BA81-5548-B60F-471AE2354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5203" y="1294480"/>
            <a:ext cx="1142255" cy="11422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08FED2-14A9-9444-BE1E-ED4F669FF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5886" y="3020190"/>
            <a:ext cx="1239785" cy="123978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DA3847-5001-9B48-8850-3E21FCAAA6FE}"/>
              </a:ext>
            </a:extLst>
          </p:cNvPr>
          <p:cNvSpPr/>
          <p:nvPr/>
        </p:nvSpPr>
        <p:spPr>
          <a:xfrm>
            <a:off x="4846937" y="972284"/>
            <a:ext cx="162506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Nutrition Team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578E0B-4C56-9E43-8959-12C59B8AA4A2}"/>
              </a:ext>
            </a:extLst>
          </p:cNvPr>
          <p:cNvSpPr/>
          <p:nvPr/>
        </p:nvSpPr>
        <p:spPr>
          <a:xfrm>
            <a:off x="4756548" y="3005765"/>
            <a:ext cx="2055499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Changemaker Team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013B1E-13BF-6649-B9F1-D2EAF1046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3817" y="1221600"/>
            <a:ext cx="1500652" cy="1500652"/>
          </a:xfrm>
          <a:prstGeom prst="rect">
            <a:avLst/>
          </a:prstGeom>
        </p:spPr>
      </p:pic>
      <p:sp>
        <p:nvSpPr>
          <p:cNvPr id="27" name="Right Brace 26">
            <a:extLst>
              <a:ext uri="{FF2B5EF4-FFF2-40B4-BE49-F238E27FC236}">
                <a16:creationId xmlns:a16="http://schemas.microsoft.com/office/drawing/2014/main" id="{504DCCE8-6EBB-6645-B2D3-A7DA316F2444}"/>
              </a:ext>
            </a:extLst>
          </p:cNvPr>
          <p:cNvSpPr/>
          <p:nvPr/>
        </p:nvSpPr>
        <p:spPr>
          <a:xfrm>
            <a:off x="6499477" y="875282"/>
            <a:ext cx="853832" cy="3861429"/>
          </a:xfrm>
          <a:prstGeom prst="rightBrace">
            <a:avLst/>
          </a:prstGeom>
          <a:ln>
            <a:solidFill>
              <a:srgbClr val="B43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82680A-EA9D-B149-B3CD-7E5B516F7A26}"/>
              </a:ext>
            </a:extLst>
          </p:cNvPr>
          <p:cNvSpPr/>
          <p:nvPr/>
        </p:nvSpPr>
        <p:spPr>
          <a:xfrm>
            <a:off x="7365641" y="2954582"/>
            <a:ext cx="119750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Data Team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C2B186-D299-B04E-AFA0-0452019455CE}"/>
              </a:ext>
            </a:extLst>
          </p:cNvPr>
          <p:cNvSpPr txBox="1"/>
          <p:nvPr/>
        </p:nvSpPr>
        <p:spPr>
          <a:xfrm>
            <a:off x="4734018" y="1437624"/>
            <a:ext cx="209042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 driven intervention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Tracking </a:t>
            </a:r>
            <a:r>
              <a:rPr lang="en-US" sz="1350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foodprint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Tracking nutrition uptake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BE0A07-EF96-BF40-9B6E-A348EC61DA6C}"/>
              </a:ext>
            </a:extLst>
          </p:cNvPr>
          <p:cNvSpPr txBox="1"/>
          <p:nvPr/>
        </p:nvSpPr>
        <p:spPr>
          <a:xfrm>
            <a:off x="4788024" y="3461976"/>
            <a:ext cx="196866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Targeted intervention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Activity tracking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Digital content sharing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Health &amp; behavior tracking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F52A65-C279-3540-8A5E-62210369592D}"/>
              </a:ext>
            </a:extLst>
          </p:cNvPr>
          <p:cNvSpPr txBox="1"/>
          <p:nvPr/>
        </p:nvSpPr>
        <p:spPr>
          <a:xfrm>
            <a:off x="7272301" y="3352013"/>
            <a:ext cx="1790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GIS mapping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 collection app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Reporting MIS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Dashboards</a:t>
            </a:r>
          </a:p>
        </p:txBody>
      </p:sp>
    </p:spTree>
    <p:extLst>
      <p:ext uri="{BB962C8B-B14F-4D97-AF65-F5344CB8AC3E}">
        <p14:creationId xmlns:p14="http://schemas.microsoft.com/office/powerpoint/2010/main" val="20089949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488641F-0F5D-46F4-B07D-BAF70A5A4A4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488641F-0F5D-46F4-B07D-BAF70A5A4A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6">
            <a:extLst>
              <a:ext uri="{FF2B5EF4-FFF2-40B4-BE49-F238E27FC236}">
                <a16:creationId xmlns:a16="http://schemas.microsoft.com/office/drawing/2014/main" id="{81DA04DF-CF5D-3349-9160-1E1F43D61B27}"/>
              </a:ext>
            </a:extLst>
          </p:cNvPr>
          <p:cNvSpPr txBox="1">
            <a:spLocks/>
          </p:cNvSpPr>
          <p:nvPr/>
        </p:nvSpPr>
        <p:spPr>
          <a:xfrm>
            <a:off x="228600" y="322201"/>
            <a:ext cx="6198665" cy="2492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7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Key Features</a:t>
            </a:r>
          </a:p>
        </p:txBody>
      </p:sp>
      <p:cxnSp>
        <p:nvCxnSpPr>
          <p:cNvPr id="7" name="Google Shape;68;p15">
            <a:extLst>
              <a:ext uri="{FF2B5EF4-FFF2-40B4-BE49-F238E27FC236}">
                <a16:creationId xmlns:a16="http://schemas.microsoft.com/office/drawing/2014/main" id="{4A0404AA-4B72-F744-BE48-F8B1834F2404}"/>
              </a:ext>
            </a:extLst>
          </p:cNvPr>
          <p:cNvCxnSpPr>
            <a:cxnSpLocks/>
          </p:cNvCxnSpPr>
          <p:nvPr/>
        </p:nvCxnSpPr>
        <p:spPr>
          <a:xfrm>
            <a:off x="228600" y="550801"/>
            <a:ext cx="8690883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093BABC-AD44-C846-8CDF-3924DB230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63731" y="1053240"/>
            <a:ext cx="1110895" cy="872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19C5EE-4A48-604E-BA3E-1795DE181413}"/>
              </a:ext>
            </a:extLst>
          </p:cNvPr>
          <p:cNvSpPr txBox="1"/>
          <p:nvPr/>
        </p:nvSpPr>
        <p:spPr>
          <a:xfrm>
            <a:off x="2065375" y="1139228"/>
            <a:ext cx="17194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Realtime Data</a:t>
            </a:r>
          </a:p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Access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03207F-0FB7-614C-BB78-E8A99094C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178" y="2479895"/>
            <a:ext cx="718807" cy="718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DE5229-B783-2448-AD25-43728841A5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817" y="2514956"/>
            <a:ext cx="722662" cy="7226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90A264-FBF0-B847-A07B-051E4B79B9C5}"/>
              </a:ext>
            </a:extLst>
          </p:cNvPr>
          <p:cNvSpPr txBox="1"/>
          <p:nvPr/>
        </p:nvSpPr>
        <p:spPr>
          <a:xfrm>
            <a:off x="2065375" y="2479895"/>
            <a:ext cx="19450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Quantitative &amp;</a:t>
            </a:r>
          </a:p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Qualitative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B82137-9026-C84A-BEB7-85F67625AA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128" y="3569144"/>
            <a:ext cx="1234685" cy="12346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5C40D7-32BB-D342-89A8-FA09AF3EC2A4}"/>
              </a:ext>
            </a:extLst>
          </p:cNvPr>
          <p:cNvSpPr txBox="1"/>
          <p:nvPr/>
        </p:nvSpPr>
        <p:spPr>
          <a:xfrm>
            <a:off x="2065375" y="3763203"/>
            <a:ext cx="14478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Offline </a:t>
            </a:r>
          </a:p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Capabilities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5C925C-56F0-E248-AA59-DD956952DF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2324" y="1247300"/>
            <a:ext cx="1088250" cy="10882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E63C0A-06B0-634D-87DD-935C4F6AA5D6}"/>
              </a:ext>
            </a:extLst>
          </p:cNvPr>
          <p:cNvSpPr txBox="1"/>
          <p:nvPr/>
        </p:nvSpPr>
        <p:spPr>
          <a:xfrm>
            <a:off x="6226927" y="1433635"/>
            <a:ext cx="19101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AI Driven </a:t>
            </a:r>
          </a:p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Personalization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FB4E70-F045-AD4A-8B6A-CCEF49B9DB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0726" y="2873422"/>
            <a:ext cx="1391445" cy="13914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EDC943-FCEF-154E-9110-BFD97BA29CEC}"/>
              </a:ext>
            </a:extLst>
          </p:cNvPr>
          <p:cNvSpPr txBox="1"/>
          <p:nvPr/>
        </p:nvSpPr>
        <p:spPr>
          <a:xfrm>
            <a:off x="6401150" y="3172367"/>
            <a:ext cx="19248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Replicable,</a:t>
            </a:r>
          </a:p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Scalable &amp; Agile</a:t>
            </a:r>
          </a:p>
        </p:txBody>
      </p:sp>
    </p:spTree>
    <p:extLst>
      <p:ext uri="{BB962C8B-B14F-4D97-AF65-F5344CB8AC3E}">
        <p14:creationId xmlns:p14="http://schemas.microsoft.com/office/powerpoint/2010/main" val="23219604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488641F-0F5D-46F4-B07D-BAF70A5A4A4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488641F-0F5D-46F4-B07D-BAF70A5A4A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6">
            <a:extLst>
              <a:ext uri="{FF2B5EF4-FFF2-40B4-BE49-F238E27FC236}">
                <a16:creationId xmlns:a16="http://schemas.microsoft.com/office/drawing/2014/main" id="{81DA04DF-CF5D-3349-9160-1E1F43D61B27}"/>
              </a:ext>
            </a:extLst>
          </p:cNvPr>
          <p:cNvSpPr txBox="1">
            <a:spLocks/>
          </p:cNvSpPr>
          <p:nvPr/>
        </p:nvSpPr>
        <p:spPr>
          <a:xfrm>
            <a:off x="228600" y="322201"/>
            <a:ext cx="6198665" cy="2492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7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Team Details</a:t>
            </a:r>
          </a:p>
        </p:txBody>
      </p:sp>
      <p:cxnSp>
        <p:nvCxnSpPr>
          <p:cNvPr id="7" name="Google Shape;68;p15">
            <a:extLst>
              <a:ext uri="{FF2B5EF4-FFF2-40B4-BE49-F238E27FC236}">
                <a16:creationId xmlns:a16="http://schemas.microsoft.com/office/drawing/2014/main" id="{4A0404AA-4B72-F744-BE48-F8B1834F2404}"/>
              </a:ext>
            </a:extLst>
          </p:cNvPr>
          <p:cNvCxnSpPr>
            <a:cxnSpLocks/>
          </p:cNvCxnSpPr>
          <p:nvPr/>
        </p:nvCxnSpPr>
        <p:spPr>
          <a:xfrm>
            <a:off x="228600" y="550801"/>
            <a:ext cx="8690883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9C0053F-243D-4846-92C9-10A2E85E9B87}"/>
              </a:ext>
            </a:extLst>
          </p:cNvPr>
          <p:cNvSpPr txBox="1"/>
          <p:nvPr/>
        </p:nvSpPr>
        <p:spPr>
          <a:xfrm>
            <a:off x="434618" y="2905391"/>
            <a:ext cx="83064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Shelter Associates </a:t>
            </a: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GIS Mapping and Spatial Analysis</a:t>
            </a:r>
          </a:p>
          <a:p>
            <a:pPr defTabSz="685800">
              <a:buClrTx/>
            </a:pPr>
            <a:r>
              <a:rPr lang="en-US" sz="2400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Matri</a:t>
            </a: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Sudha </a:t>
            </a: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– Field Outreach &amp; Community Engagement Partner</a:t>
            </a:r>
          </a:p>
          <a:p>
            <a:pPr defTabSz="685800">
              <a:buClrTx/>
            </a:pPr>
            <a:r>
              <a:rPr lang="en-US" sz="2400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Parentune</a:t>
            </a: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– App for community and parents</a:t>
            </a:r>
          </a:p>
          <a:p>
            <a:pPr defTabSz="685800">
              <a:buClrTx/>
            </a:pPr>
            <a:r>
              <a:rPr lang="en-US" sz="2400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Dhwani</a:t>
            </a: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RIS </a:t>
            </a: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– Realtime Dashboards and Reports</a:t>
            </a:r>
          </a:p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Prodigal Cook </a:t>
            </a: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– Planning, Strategy and Solution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A3C2E-889A-0843-9078-D7A68EAA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0721" y="897564"/>
            <a:ext cx="4366544" cy="182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111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4B4AF8-E8AE-F845-81F6-530AC2DC3AA1}"/>
              </a:ext>
            </a:extLst>
          </p:cNvPr>
          <p:cNvSpPr/>
          <p:nvPr/>
        </p:nvSpPr>
        <p:spPr>
          <a:xfrm>
            <a:off x="1006128" y="675552"/>
            <a:ext cx="7131744" cy="36091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134" kern="1200" dirty="0">
                <a:solidFill>
                  <a:prstClr val="white"/>
                </a:solidFill>
                <a:latin typeface="Trebuchet MS" panose="020B0603020202020204" pitchFamily="34" charset="0"/>
              </a:rPr>
              <a:t>Pre Intervention- HH having Individual toilets- 2.2%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0334CAA1-A487-B744-9DE6-968B514F2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01" y="1134603"/>
            <a:ext cx="5697831" cy="402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E0C8C5B2-53CF-CE4C-94CA-B30A78E1BD41}"/>
              </a:ext>
            </a:extLst>
          </p:cNvPr>
          <p:cNvSpPr txBox="1">
            <a:spLocks/>
          </p:cNvSpPr>
          <p:nvPr/>
        </p:nvSpPr>
        <p:spPr>
          <a:xfrm>
            <a:off x="228600" y="322201"/>
            <a:ext cx="6198665" cy="2492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7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Capabilities – GIS mapping</a:t>
            </a:r>
          </a:p>
        </p:txBody>
      </p:sp>
      <p:cxnSp>
        <p:nvCxnSpPr>
          <p:cNvPr id="9" name="Google Shape;68;p15">
            <a:extLst>
              <a:ext uri="{FF2B5EF4-FFF2-40B4-BE49-F238E27FC236}">
                <a16:creationId xmlns:a16="http://schemas.microsoft.com/office/drawing/2014/main" id="{04AFFB13-AF6E-974E-BD7F-0897A829C232}"/>
              </a:ext>
            </a:extLst>
          </p:cNvPr>
          <p:cNvCxnSpPr>
            <a:cxnSpLocks/>
          </p:cNvCxnSpPr>
          <p:nvPr/>
        </p:nvCxnSpPr>
        <p:spPr>
          <a:xfrm>
            <a:off x="228600" y="550801"/>
            <a:ext cx="8690883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12738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7D3DBD3-785F-4805-A575-435B894B4D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09C13B-5DF0-4919-8FAA-AE131496A5F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63476" y="640711"/>
            <a:ext cx="8758800" cy="4059600"/>
          </a:xfrm>
        </p:spPr>
        <p:txBody>
          <a:bodyPr/>
          <a:lstStyle/>
          <a:p>
            <a:pPr marL="0" indent="0">
              <a:buNone/>
            </a:pPr>
            <a:r>
              <a:rPr lang="en-GB" sz="3600" b="1" dirty="0"/>
              <a:t>Surbhi Pandit &amp; </a:t>
            </a:r>
          </a:p>
          <a:p>
            <a:pPr marL="0" indent="0">
              <a:buNone/>
            </a:pPr>
            <a:r>
              <a:rPr lang="en-GB" sz="3600" b="1" dirty="0" err="1"/>
              <a:t>Dr.</a:t>
            </a:r>
            <a:r>
              <a:rPr lang="en-GB" sz="3600" b="1" dirty="0"/>
              <a:t> Aditya Dev </a:t>
            </a:r>
            <a:r>
              <a:rPr lang="en-GB" sz="3600" b="1" dirty="0" err="1"/>
              <a:t>Sood</a:t>
            </a:r>
            <a:endParaRPr lang="en-GB" sz="3600" b="1" dirty="0"/>
          </a:p>
          <a:p>
            <a:pPr marL="0" indent="0">
              <a:buNone/>
            </a:pPr>
            <a:r>
              <a:rPr lang="en-AU" sz="3200" b="1" dirty="0"/>
              <a:t>Vihara Innovation Network</a:t>
            </a:r>
            <a:endParaRPr lang="en-AU" sz="3200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3078" name="Picture 6" descr="https://lh5.googleusercontent.com/IxVhepWWQSIdCwpZsILH9hWVGkav4NDEKAu5Eh2aygNOwh-FJuDUxEYk8Qaw-UYFyGyjjQ64N061B2RqKukGxFNBgf6UUeVJuxQY3wUqPfIDG7MrNS4Aac22txcl70Zxq0pOGlnR1Zg">
            <a:extLst>
              <a:ext uri="{FF2B5EF4-FFF2-40B4-BE49-F238E27FC236}">
                <a16:creationId xmlns:a16="http://schemas.microsoft.com/office/drawing/2014/main" id="{7B10DC75-FCCB-4AD5-94F6-98AC7A4D1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33" y="3597520"/>
            <a:ext cx="1145099" cy="96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5142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Desktop folders\March 2017 event- Balaji nagar\Balaji nagar maps\editted\before intervention.png">
            <a:extLst>
              <a:ext uri="{FF2B5EF4-FFF2-40B4-BE49-F238E27FC236}">
                <a16:creationId xmlns:a16="http://schemas.microsoft.com/office/drawing/2014/main" id="{E8BF4780-97DE-094B-9E92-85F93DDF2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32" y="1120421"/>
            <a:ext cx="4242307" cy="433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 descr="C:\Users\HP\Desktop\Desktop folders\March 2017 event- Balaji nagar\Balaji nagar maps\editted\1a.png">
            <a:extLst>
              <a:ext uri="{FF2B5EF4-FFF2-40B4-BE49-F238E27FC236}">
                <a16:creationId xmlns:a16="http://schemas.microsoft.com/office/drawing/2014/main" id="{1F1128F4-1544-084D-AD36-6704A290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654" y="1120421"/>
            <a:ext cx="4230421" cy="433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HP\Desktop\Desktop folders\March 2017 event- Balaji nagar\Balaji nagar maps\editted\1a.png">
            <a:extLst>
              <a:ext uri="{FF2B5EF4-FFF2-40B4-BE49-F238E27FC236}">
                <a16:creationId xmlns:a16="http://schemas.microsoft.com/office/drawing/2014/main" id="{0EB9D3E4-E892-C34D-BFCA-BAD332FC2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31" y="1143113"/>
            <a:ext cx="4232582" cy="42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HP\Desktop\Desktop folders\March 2017 event- Balaji nagar\Balaji nagar maps\editted\1a.png">
            <a:extLst>
              <a:ext uri="{FF2B5EF4-FFF2-40B4-BE49-F238E27FC236}">
                <a16:creationId xmlns:a16="http://schemas.microsoft.com/office/drawing/2014/main" id="{AF6B24ED-CE45-8246-A761-6ACD8806A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68" y="1144194"/>
            <a:ext cx="4259596" cy="430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HP\Desktop\Desktop folders\March 2017 event- Balaji nagar\Balaji nagar maps\editted\1a.png">
            <a:extLst>
              <a:ext uri="{FF2B5EF4-FFF2-40B4-BE49-F238E27FC236}">
                <a16:creationId xmlns:a16="http://schemas.microsoft.com/office/drawing/2014/main" id="{4133B7AB-B617-714A-907B-80226BC94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204" y="1138791"/>
            <a:ext cx="4259596" cy="432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HP\Desktop\Desktop folders\March 2017 event- Balaji nagar\Balaji nagar maps\editted\1a.png">
            <a:extLst>
              <a:ext uri="{FF2B5EF4-FFF2-40B4-BE49-F238E27FC236}">
                <a16:creationId xmlns:a16="http://schemas.microsoft.com/office/drawing/2014/main" id="{6C8C77A8-98E3-B64A-AA25-B6D80814C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123" y="1120422"/>
            <a:ext cx="4258515" cy="43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HP\Desktop\Desktop folders\March 2017 event- Balaji nagar\Balaji nagar maps\editted\1a.png">
            <a:extLst>
              <a:ext uri="{FF2B5EF4-FFF2-40B4-BE49-F238E27FC236}">
                <a16:creationId xmlns:a16="http://schemas.microsoft.com/office/drawing/2014/main" id="{14E66012-2397-E84F-B4B8-FD8D47581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67" y="1089085"/>
            <a:ext cx="4335236" cy="438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58F6990-E1D0-4D40-AC72-081FCEA37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029" y="1104213"/>
            <a:ext cx="4314704" cy="438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0B285D6-3B1D-6247-B919-9981C608B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237" y="1124744"/>
            <a:ext cx="4280127" cy="432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8A3BEC0-505C-1B43-A1D1-A3EDE19A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21" y="1146355"/>
            <a:ext cx="4199084" cy="425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1720C9B-1CB9-9647-A235-3CB4B3744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02" y="1145274"/>
            <a:ext cx="4199084" cy="425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4937315-61D0-C14C-852B-3AB299AB7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31" y="1177691"/>
            <a:ext cx="4188278" cy="425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8C4CBC0-5B46-7146-9ED7-0A4FCB628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35" y="1184175"/>
            <a:ext cx="4188278" cy="424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96721FB-A175-EB46-B258-A6FE0285E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80" y="1123663"/>
            <a:ext cx="4233662" cy="434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097E147-2201-BF4B-A7B9-6D5452D23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91" y="1136630"/>
            <a:ext cx="4234742" cy="432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2266F01-E127-EA44-B5E4-B0636974EAE2}"/>
              </a:ext>
            </a:extLst>
          </p:cNvPr>
          <p:cNvSpPr/>
          <p:nvPr/>
        </p:nvSpPr>
        <p:spPr>
          <a:xfrm>
            <a:off x="6198255" y="2744513"/>
            <a:ext cx="253933" cy="203147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226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03F2EA-017E-D249-9D96-F90A790325DE}"/>
              </a:ext>
            </a:extLst>
          </p:cNvPr>
          <p:cNvCxnSpPr/>
          <p:nvPr/>
        </p:nvCxnSpPr>
        <p:spPr>
          <a:xfrm>
            <a:off x="6147468" y="3325859"/>
            <a:ext cx="355507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694DE74-D95C-5240-A3BC-1A46CA3D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548" y="2693728"/>
            <a:ext cx="1372321" cy="37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buClrTx/>
              <a:defRPr/>
            </a:pPr>
            <a:r>
              <a:rPr lang="en-US" altLang="en-US" sz="934" kern="1200">
                <a:solidFill>
                  <a:prstClr val="black"/>
                </a:solidFill>
                <a:latin typeface="Trebuchet MS" panose="020B0603020202020204" pitchFamily="34" charset="0"/>
                <a:ea typeface="+mn-ea"/>
              </a:rPr>
              <a:t>Household toilets facilitated by SA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EBD6E2-6B0A-B64F-8327-5762C206C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548" y="3160532"/>
            <a:ext cx="1372321" cy="37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buClrTx/>
              <a:defRPr/>
            </a:pPr>
            <a:r>
              <a:rPr lang="en-US" altLang="en-US" sz="934" kern="1200">
                <a:solidFill>
                  <a:prstClr val="black"/>
                </a:solidFill>
                <a:latin typeface="Trebuchet MS" panose="020B0603020202020204" pitchFamily="34" charset="0"/>
                <a:ea typeface="+mn-ea"/>
              </a:rPr>
              <a:t>New drainage lines laid by PCMC 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2B7734B-0B93-7748-856C-495D861B003F}"/>
              </a:ext>
            </a:extLst>
          </p:cNvPr>
          <p:cNvCxnSpPr/>
          <p:nvPr/>
        </p:nvCxnSpPr>
        <p:spPr>
          <a:xfrm>
            <a:off x="6147468" y="3792664"/>
            <a:ext cx="355507" cy="0"/>
          </a:xfrm>
          <a:prstGeom prst="line">
            <a:avLst/>
          </a:prstGeom>
          <a:ln w="571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404DAE5-113A-D444-926E-0DB7C2614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548" y="3665157"/>
            <a:ext cx="1372321" cy="6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buClrTx/>
              <a:defRPr/>
            </a:pPr>
            <a:r>
              <a:rPr lang="en-US" altLang="en-US" sz="934" kern="1200">
                <a:solidFill>
                  <a:prstClr val="black"/>
                </a:solidFill>
                <a:latin typeface="Trebuchet MS" panose="020B0603020202020204" pitchFamily="34" charset="0"/>
                <a:ea typeface="+mn-ea"/>
              </a:rPr>
              <a:t>New drainage lines being laid by PCMC- work in progress as of today  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C7ABE82-991B-FF4E-AE00-69398AF7CA0F}"/>
              </a:ext>
            </a:extLst>
          </p:cNvPr>
          <p:cNvSpPr/>
          <p:nvPr/>
        </p:nvSpPr>
        <p:spPr>
          <a:xfrm>
            <a:off x="1006128" y="698673"/>
            <a:ext cx="7131744" cy="36091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058" kern="1200" dirty="0">
                <a:solidFill>
                  <a:prstClr val="white"/>
                </a:solidFill>
                <a:latin typeface="Trebuchet MS" panose="020B0603020202020204" pitchFamily="34" charset="0"/>
              </a:rPr>
              <a:t>Monitoring and Tracking The Process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7C9BA39F-2FDA-504D-8907-FCAE3A205512}"/>
              </a:ext>
            </a:extLst>
          </p:cNvPr>
          <p:cNvSpPr txBox="1">
            <a:spLocks/>
          </p:cNvSpPr>
          <p:nvPr/>
        </p:nvSpPr>
        <p:spPr>
          <a:xfrm>
            <a:off x="228600" y="322201"/>
            <a:ext cx="6198665" cy="2492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7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Capabilities – GIS mapping</a:t>
            </a:r>
          </a:p>
        </p:txBody>
      </p:sp>
      <p:cxnSp>
        <p:nvCxnSpPr>
          <p:cNvPr id="30" name="Google Shape;68;p15">
            <a:extLst>
              <a:ext uri="{FF2B5EF4-FFF2-40B4-BE49-F238E27FC236}">
                <a16:creationId xmlns:a16="http://schemas.microsoft.com/office/drawing/2014/main" id="{6917565D-94A1-6849-9838-A2C9661DBA58}"/>
              </a:ext>
            </a:extLst>
          </p:cNvPr>
          <p:cNvCxnSpPr>
            <a:cxnSpLocks/>
          </p:cNvCxnSpPr>
          <p:nvPr/>
        </p:nvCxnSpPr>
        <p:spPr>
          <a:xfrm>
            <a:off x="228600" y="550801"/>
            <a:ext cx="8690883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4040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9584CA-4AD5-8C44-99C2-AEB3988D3F25}"/>
              </a:ext>
            </a:extLst>
          </p:cNvPr>
          <p:cNvSpPr/>
          <p:nvPr/>
        </p:nvSpPr>
        <p:spPr>
          <a:xfrm>
            <a:off x="6669381" y="1250245"/>
            <a:ext cx="1546292" cy="38597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226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675" name="TextBox 1">
            <a:extLst>
              <a:ext uri="{FF2B5EF4-FFF2-40B4-BE49-F238E27FC236}">
                <a16:creationId xmlns:a16="http://schemas.microsoft.com/office/drawing/2014/main" id="{94B089C7-7411-DB49-A23B-532FE1934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083" y="2334055"/>
            <a:ext cx="1778614" cy="179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buClrTx/>
            </a:pPr>
            <a:r>
              <a:rPr lang="en-US" altLang="en-US" sz="1226" b="1" kern="1200">
                <a:solidFill>
                  <a:prstClr val="white"/>
                </a:solidFill>
                <a:latin typeface="Trebuchet MS" panose="020B0703020202090204" pitchFamily="34" charset="0"/>
                <a:ea typeface="+mn-ea"/>
              </a:rPr>
              <a:t>Community Toilet Block:</a:t>
            </a:r>
          </a:p>
          <a:p>
            <a:pPr algn="ctr" defTabSz="685800">
              <a:buClrTx/>
            </a:pPr>
            <a:endParaRPr lang="en-US" altLang="en-US" sz="1226" b="1" kern="1200">
              <a:solidFill>
                <a:prstClr val="white"/>
              </a:solidFill>
              <a:latin typeface="Trebuchet MS" panose="020B0703020202090204" pitchFamily="34" charset="0"/>
              <a:ea typeface="+mn-ea"/>
            </a:endParaRPr>
          </a:p>
          <a:p>
            <a:pPr algn="ctr" defTabSz="685800">
              <a:buClrTx/>
            </a:pPr>
            <a:r>
              <a:rPr lang="en-US" altLang="en-US" sz="1226" b="1" kern="1200">
                <a:solidFill>
                  <a:prstClr val="white"/>
                </a:solidFill>
                <a:latin typeface="Trebuchet MS" panose="020B0703020202090204" pitchFamily="34" charset="0"/>
                <a:ea typeface="+mn-ea"/>
              </a:rPr>
              <a:t>Toilet seat: person</a:t>
            </a:r>
          </a:p>
          <a:p>
            <a:pPr algn="ctr" defTabSz="685800">
              <a:buClrTx/>
            </a:pPr>
            <a:r>
              <a:rPr lang="en-US" altLang="en-US" sz="1226" b="1" kern="1200">
                <a:solidFill>
                  <a:prstClr val="white"/>
                </a:solidFill>
                <a:latin typeface="Trebuchet MS" panose="020B0703020202090204" pitchFamily="34" charset="0"/>
                <a:ea typeface="+mn-ea"/>
              </a:rPr>
              <a:t> ratio has been brought down from </a:t>
            </a:r>
          </a:p>
          <a:p>
            <a:pPr algn="ctr" defTabSz="685800">
              <a:buClrTx/>
            </a:pPr>
            <a:r>
              <a:rPr lang="en-US" altLang="en-US" sz="1226" b="1" kern="1200">
                <a:solidFill>
                  <a:srgbClr val="FFFF00"/>
                </a:solidFill>
                <a:latin typeface="Trebuchet MS" panose="020B0703020202090204" pitchFamily="34" charset="0"/>
                <a:ea typeface="+mn-ea"/>
              </a:rPr>
              <a:t>1: 100</a:t>
            </a:r>
          </a:p>
          <a:p>
            <a:pPr algn="ctr" defTabSz="685800">
              <a:buClrTx/>
            </a:pPr>
            <a:r>
              <a:rPr lang="en-US" altLang="en-US" sz="1226" b="1" kern="1200">
                <a:solidFill>
                  <a:srgbClr val="FFFF00"/>
                </a:solidFill>
                <a:latin typeface="Trebuchet MS" panose="020B0703020202090204" pitchFamily="34" charset="0"/>
                <a:ea typeface="+mn-ea"/>
              </a:rPr>
              <a:t>to </a:t>
            </a:r>
          </a:p>
          <a:p>
            <a:pPr algn="ctr" defTabSz="685800">
              <a:buClrTx/>
            </a:pPr>
            <a:r>
              <a:rPr lang="en-US" altLang="en-US" sz="1226" b="1" kern="1200">
                <a:solidFill>
                  <a:srgbClr val="FFFF00"/>
                </a:solidFill>
                <a:latin typeface="Trebuchet MS" panose="020B0703020202090204" pitchFamily="34" charset="0"/>
                <a:ea typeface="+mn-ea"/>
              </a:rPr>
              <a:t>1: 31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B0DFC34-6101-6841-B9F8-790B8C913438}"/>
              </a:ext>
            </a:extLst>
          </p:cNvPr>
          <p:cNvSpPr/>
          <p:nvPr/>
        </p:nvSpPr>
        <p:spPr>
          <a:xfrm>
            <a:off x="1006128" y="786684"/>
            <a:ext cx="7131744" cy="36091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IN" altLang="en-US" sz="2058" kern="1200" dirty="0">
                <a:solidFill>
                  <a:prstClr val="white"/>
                </a:solidFill>
                <a:latin typeface="Trebuchet MS" panose="020B0603020202020204" pitchFamily="34" charset="0"/>
              </a:rPr>
              <a:t>Post Intervention-</a:t>
            </a:r>
            <a:r>
              <a:rPr lang="en-US" sz="2058" kern="1200" dirty="0">
                <a:solidFill>
                  <a:prstClr val="white"/>
                </a:solidFill>
                <a:latin typeface="Trebuchet MS" panose="020B0603020202020204" pitchFamily="34" charset="0"/>
              </a:rPr>
              <a:t>HH having Individual toilets- 77%</a:t>
            </a:r>
          </a:p>
        </p:txBody>
      </p:sp>
      <p:pic>
        <p:nvPicPr>
          <p:cNvPr id="28677" name="Picture 2" descr="Z:\01 _Smita tai\Balajinagarforppt.jpg">
            <a:extLst>
              <a:ext uri="{FF2B5EF4-FFF2-40B4-BE49-F238E27FC236}">
                <a16:creationId xmlns:a16="http://schemas.microsoft.com/office/drawing/2014/main" id="{EE61768E-3B15-F14D-A038-92A4E15F8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18" y="1230796"/>
            <a:ext cx="5486040" cy="387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1094DE1-9A7B-3A4B-BC4D-A825A8429359}"/>
              </a:ext>
            </a:extLst>
          </p:cNvPr>
          <p:cNvSpPr txBox="1">
            <a:spLocks/>
          </p:cNvSpPr>
          <p:nvPr/>
        </p:nvSpPr>
        <p:spPr>
          <a:xfrm>
            <a:off x="228600" y="322201"/>
            <a:ext cx="6198665" cy="2492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7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Capabilities – GIS mapping</a:t>
            </a:r>
          </a:p>
        </p:txBody>
      </p:sp>
      <p:cxnSp>
        <p:nvCxnSpPr>
          <p:cNvPr id="8" name="Google Shape;68;p15">
            <a:extLst>
              <a:ext uri="{FF2B5EF4-FFF2-40B4-BE49-F238E27FC236}">
                <a16:creationId xmlns:a16="http://schemas.microsoft.com/office/drawing/2014/main" id="{84B3E1B8-E1A9-164A-B579-71A562B6C494}"/>
              </a:ext>
            </a:extLst>
          </p:cNvPr>
          <p:cNvCxnSpPr>
            <a:cxnSpLocks/>
          </p:cNvCxnSpPr>
          <p:nvPr/>
        </p:nvCxnSpPr>
        <p:spPr>
          <a:xfrm>
            <a:off x="228600" y="550801"/>
            <a:ext cx="8690883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474026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3657710B-C60F-5043-ABD9-F5529C8500F1}"/>
              </a:ext>
            </a:extLst>
          </p:cNvPr>
          <p:cNvSpPr txBox="1">
            <a:spLocks/>
          </p:cNvSpPr>
          <p:nvPr/>
        </p:nvSpPr>
        <p:spPr>
          <a:xfrm>
            <a:off x="228600" y="322201"/>
            <a:ext cx="6198665" cy="2492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7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Capabilities – Mobile App</a:t>
            </a:r>
          </a:p>
        </p:txBody>
      </p:sp>
      <p:cxnSp>
        <p:nvCxnSpPr>
          <p:cNvPr id="9" name="Google Shape;68;p15">
            <a:extLst>
              <a:ext uri="{FF2B5EF4-FFF2-40B4-BE49-F238E27FC236}">
                <a16:creationId xmlns:a16="http://schemas.microsoft.com/office/drawing/2014/main" id="{4E11DB45-C7C8-864F-8D88-4400BFAF1769}"/>
              </a:ext>
            </a:extLst>
          </p:cNvPr>
          <p:cNvCxnSpPr>
            <a:cxnSpLocks/>
          </p:cNvCxnSpPr>
          <p:nvPr/>
        </p:nvCxnSpPr>
        <p:spPr>
          <a:xfrm>
            <a:off x="228600" y="550801"/>
            <a:ext cx="8690883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8C83BA2-3FDC-B24E-923A-3902AA4DC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03532"/>
            <a:ext cx="2357961" cy="4191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4A63EA-3737-3F4E-928F-80E45C200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001" y="779401"/>
            <a:ext cx="2371534" cy="4216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A9C46C-480E-7F41-8E9D-52E89BC50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319" y="779402"/>
            <a:ext cx="2371531" cy="421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497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3657710B-C60F-5043-ABD9-F5529C8500F1}"/>
              </a:ext>
            </a:extLst>
          </p:cNvPr>
          <p:cNvSpPr txBox="1">
            <a:spLocks/>
          </p:cNvSpPr>
          <p:nvPr/>
        </p:nvSpPr>
        <p:spPr>
          <a:xfrm>
            <a:off x="228600" y="322201"/>
            <a:ext cx="6198665" cy="2492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7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Capabilities - Dashboard</a:t>
            </a:r>
          </a:p>
        </p:txBody>
      </p:sp>
      <p:cxnSp>
        <p:nvCxnSpPr>
          <p:cNvPr id="9" name="Google Shape;68;p15">
            <a:extLst>
              <a:ext uri="{FF2B5EF4-FFF2-40B4-BE49-F238E27FC236}">
                <a16:creationId xmlns:a16="http://schemas.microsoft.com/office/drawing/2014/main" id="{4E11DB45-C7C8-864F-8D88-4400BFAF1769}"/>
              </a:ext>
            </a:extLst>
          </p:cNvPr>
          <p:cNvCxnSpPr>
            <a:cxnSpLocks/>
          </p:cNvCxnSpPr>
          <p:nvPr/>
        </p:nvCxnSpPr>
        <p:spPr>
          <a:xfrm>
            <a:off x="228600" y="550801"/>
            <a:ext cx="8690883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39634B-2393-564F-8E8C-EB390DC78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80266"/>
            <a:ext cx="7591425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170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3657710B-C60F-5043-ABD9-F5529C8500F1}"/>
              </a:ext>
            </a:extLst>
          </p:cNvPr>
          <p:cNvSpPr txBox="1">
            <a:spLocks/>
          </p:cNvSpPr>
          <p:nvPr/>
        </p:nvSpPr>
        <p:spPr>
          <a:xfrm>
            <a:off x="228600" y="322201"/>
            <a:ext cx="6198665" cy="2492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7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Capabilities - Dashboard</a:t>
            </a:r>
          </a:p>
        </p:txBody>
      </p:sp>
      <p:cxnSp>
        <p:nvCxnSpPr>
          <p:cNvPr id="9" name="Google Shape;68;p15">
            <a:extLst>
              <a:ext uri="{FF2B5EF4-FFF2-40B4-BE49-F238E27FC236}">
                <a16:creationId xmlns:a16="http://schemas.microsoft.com/office/drawing/2014/main" id="{4E11DB45-C7C8-864F-8D88-4400BFAF1769}"/>
              </a:ext>
            </a:extLst>
          </p:cNvPr>
          <p:cNvCxnSpPr>
            <a:cxnSpLocks/>
          </p:cNvCxnSpPr>
          <p:nvPr/>
        </p:nvCxnSpPr>
        <p:spPr>
          <a:xfrm>
            <a:off x="228600" y="550801"/>
            <a:ext cx="8690883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AF79A0C-5538-5E43-BFB5-C1095D972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0" y="791383"/>
            <a:ext cx="7875399" cy="41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708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488641F-0F5D-46F4-B07D-BAF70A5A4A4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488641F-0F5D-46F4-B07D-BAF70A5A4A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6">
            <a:extLst>
              <a:ext uri="{FF2B5EF4-FFF2-40B4-BE49-F238E27FC236}">
                <a16:creationId xmlns:a16="http://schemas.microsoft.com/office/drawing/2014/main" id="{81DA04DF-CF5D-3349-9160-1E1F43D61B27}"/>
              </a:ext>
            </a:extLst>
          </p:cNvPr>
          <p:cNvSpPr txBox="1">
            <a:spLocks/>
          </p:cNvSpPr>
          <p:nvPr/>
        </p:nvSpPr>
        <p:spPr>
          <a:xfrm>
            <a:off x="228600" y="322201"/>
            <a:ext cx="6198665" cy="2492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7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Conclusion</a:t>
            </a:r>
          </a:p>
        </p:txBody>
      </p:sp>
      <p:cxnSp>
        <p:nvCxnSpPr>
          <p:cNvPr id="7" name="Google Shape;68;p15">
            <a:extLst>
              <a:ext uri="{FF2B5EF4-FFF2-40B4-BE49-F238E27FC236}">
                <a16:creationId xmlns:a16="http://schemas.microsoft.com/office/drawing/2014/main" id="{4A0404AA-4B72-F744-BE48-F8B1834F2404}"/>
              </a:ext>
            </a:extLst>
          </p:cNvPr>
          <p:cNvCxnSpPr>
            <a:cxnSpLocks/>
          </p:cNvCxnSpPr>
          <p:nvPr/>
        </p:nvCxnSpPr>
        <p:spPr>
          <a:xfrm>
            <a:off x="228600" y="550801"/>
            <a:ext cx="8690883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767EA93-D3BE-8149-AE2A-AD64818E685C}"/>
              </a:ext>
            </a:extLst>
          </p:cNvPr>
          <p:cNvSpPr/>
          <p:nvPr/>
        </p:nvSpPr>
        <p:spPr>
          <a:xfrm>
            <a:off x="4220228" y="1655279"/>
            <a:ext cx="3567348" cy="36091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134" kern="1200" dirty="0">
                <a:solidFill>
                  <a:prstClr val="white"/>
                </a:solidFill>
                <a:latin typeface="Trebuchet MS" panose="020B0603020202020204" pitchFamily="34" charset="0"/>
              </a:rPr>
              <a:t>Empowered Rani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30D3085-A486-814C-8B65-A437B19F3D3F}"/>
              </a:ext>
            </a:extLst>
          </p:cNvPr>
          <p:cNvSpPr/>
          <p:nvPr/>
        </p:nvSpPr>
        <p:spPr>
          <a:xfrm>
            <a:off x="4220228" y="2141333"/>
            <a:ext cx="3567348" cy="36091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134" kern="1200" dirty="0">
                <a:solidFill>
                  <a:prstClr val="white"/>
                </a:solidFill>
                <a:latin typeface="Trebuchet MS" panose="020B0603020202020204" pitchFamily="34" charset="0"/>
              </a:rPr>
              <a:t>Aware Family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51B7133-E541-9347-B65B-1F1A781E8D88}"/>
              </a:ext>
            </a:extLst>
          </p:cNvPr>
          <p:cNvSpPr/>
          <p:nvPr/>
        </p:nvSpPr>
        <p:spPr>
          <a:xfrm>
            <a:off x="4220228" y="2614544"/>
            <a:ext cx="3567348" cy="36091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134" kern="1200" dirty="0">
                <a:solidFill>
                  <a:prstClr val="white"/>
                </a:solidFill>
                <a:latin typeface="Trebuchet MS" panose="020B0603020202020204" pitchFamily="34" charset="0"/>
              </a:rPr>
              <a:t>Healthy Community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7AE7B8-35AE-C34A-89C6-3667E7C0F8CC}"/>
              </a:ext>
            </a:extLst>
          </p:cNvPr>
          <p:cNvSpPr/>
          <p:nvPr/>
        </p:nvSpPr>
        <p:spPr>
          <a:xfrm>
            <a:off x="4220228" y="3087755"/>
            <a:ext cx="3567348" cy="36091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134" kern="1200" dirty="0">
                <a:solidFill>
                  <a:prstClr val="white"/>
                </a:solidFill>
                <a:latin typeface="Trebuchet MS" panose="020B0603020202020204" pitchFamily="34" charset="0"/>
              </a:rPr>
              <a:t>Informed Donors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631D3CE-E9D8-E440-B528-8402D59870C9}"/>
              </a:ext>
            </a:extLst>
          </p:cNvPr>
          <p:cNvSpPr/>
          <p:nvPr/>
        </p:nvSpPr>
        <p:spPr>
          <a:xfrm>
            <a:off x="4232468" y="3570861"/>
            <a:ext cx="3567348" cy="36091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134" kern="1200" dirty="0">
                <a:solidFill>
                  <a:prstClr val="white"/>
                </a:solidFill>
                <a:latin typeface="Trebuchet MS" panose="020B0603020202020204" pitchFamily="34" charset="0"/>
              </a:rPr>
              <a:t>Proactive Policy Makers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EA7A1E-C7AF-B64A-A846-6CF0C6CF9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608" y="932985"/>
            <a:ext cx="2093252" cy="381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484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7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AU" b="1" dirty="0"/>
              <a:t>Any Questions?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0360585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/>
              <a:t>What Next?</a:t>
            </a:r>
            <a:endParaRPr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5A94E-3832-49D6-84A0-235FCDDBBE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26603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/>
              <a:t>Timeline</a:t>
            </a:r>
            <a:endParaRPr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5A94E-3832-49D6-84A0-235FCDDBBE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A6A5C5-6DFB-4FD0-A55D-92DF707AC723}"/>
              </a:ext>
            </a:extLst>
          </p:cNvPr>
          <p:cNvCxnSpPr>
            <a:cxnSpLocks/>
          </p:cNvCxnSpPr>
          <p:nvPr/>
        </p:nvCxnSpPr>
        <p:spPr>
          <a:xfrm flipV="1">
            <a:off x="821410" y="2754824"/>
            <a:ext cx="726095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CB8E50-6462-4113-BD43-D863A35AD1A4}"/>
              </a:ext>
            </a:extLst>
          </p:cNvPr>
          <p:cNvCxnSpPr>
            <a:cxnSpLocks/>
          </p:cNvCxnSpPr>
          <p:nvPr/>
        </p:nvCxnSpPr>
        <p:spPr>
          <a:xfrm>
            <a:off x="1363851" y="2564324"/>
            <a:ext cx="0" cy="381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243B0D-9E89-47E5-AA3B-16C0C9CD3684}"/>
              </a:ext>
            </a:extLst>
          </p:cNvPr>
          <p:cNvCxnSpPr>
            <a:cxnSpLocks/>
          </p:cNvCxnSpPr>
          <p:nvPr/>
        </p:nvCxnSpPr>
        <p:spPr>
          <a:xfrm>
            <a:off x="3095786" y="2564324"/>
            <a:ext cx="0" cy="381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5FE80B6-BA11-4863-A4D8-A352EC7E6047}"/>
              </a:ext>
            </a:extLst>
          </p:cNvPr>
          <p:cNvSpPr/>
          <p:nvPr/>
        </p:nvSpPr>
        <p:spPr>
          <a:xfrm>
            <a:off x="995771" y="2036722"/>
            <a:ext cx="864025" cy="41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Demo Day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7634F-B035-4699-BC62-ADB216CFDBD5}"/>
              </a:ext>
            </a:extLst>
          </p:cNvPr>
          <p:cNvSpPr/>
          <p:nvPr/>
        </p:nvSpPr>
        <p:spPr>
          <a:xfrm>
            <a:off x="2663773" y="3010532"/>
            <a:ext cx="864025" cy="41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 dirty="0">
                <a:solidFill>
                  <a:schemeClr val="tx1"/>
                </a:solidFill>
              </a:rPr>
              <a:t>3 months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BE1EFB-D95B-4250-8E72-4D717ABBB19E}"/>
              </a:ext>
            </a:extLst>
          </p:cNvPr>
          <p:cNvCxnSpPr>
            <a:cxnSpLocks/>
          </p:cNvCxnSpPr>
          <p:nvPr/>
        </p:nvCxnSpPr>
        <p:spPr>
          <a:xfrm>
            <a:off x="7622583" y="2604362"/>
            <a:ext cx="0" cy="381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1746A1D-9D31-4E71-B7E0-09853C5E173F}"/>
              </a:ext>
            </a:extLst>
          </p:cNvPr>
          <p:cNvSpPr/>
          <p:nvPr/>
        </p:nvSpPr>
        <p:spPr>
          <a:xfrm>
            <a:off x="7159573" y="2001855"/>
            <a:ext cx="864025" cy="41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2 </a:t>
            </a:r>
            <a:r>
              <a:rPr lang="en-AU" b="1" dirty="0" err="1">
                <a:solidFill>
                  <a:schemeClr val="tx1"/>
                </a:solidFill>
              </a:rPr>
              <a:t>yrs</a:t>
            </a:r>
            <a:endParaRPr lang="en-A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461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/>
              <a:t>Targeting : 1 or 2 Location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 err="1"/>
              <a:t>Beneficieries</a:t>
            </a:r>
            <a:r>
              <a:rPr lang="en-AU" b="1" dirty="0"/>
              <a:t>: </a:t>
            </a:r>
            <a:r>
              <a:rPr lang="en-AU" sz="4000" b="1" dirty="0"/>
              <a:t>1500+ (per loc)</a:t>
            </a:r>
            <a:endParaRPr lang="en-AU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/>
              <a:t>Funding: $ 0.6 to $1m</a:t>
            </a:r>
            <a:endParaRPr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5A94E-3832-49D6-84A0-235FCDDBBE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6830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D36D1-D343-4204-B28D-43E9E6D45D7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Suhit Anantula</a:t>
            </a:r>
          </a:p>
          <a:p>
            <a:pPr marL="0" indent="0">
              <a:buNone/>
            </a:pPr>
            <a:r>
              <a:rPr lang="en-GB" sz="3600" b="1" dirty="0"/>
              <a:t>NESTA</a:t>
            </a:r>
            <a:endParaRPr lang="en-AU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DD1F505-E426-4C21-9B98-846024DE09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07252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/>
              <a:t>Funding the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5A94E-3832-49D6-84A0-235FCDDBBE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45695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/>
              <a:t>Gaps and Other opportunities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5A94E-3832-49D6-84A0-235FCDDBBE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79311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7"/>
          <p:cNvSpPr txBox="1">
            <a:spLocks noGrp="1"/>
          </p:cNvSpPr>
          <p:nvPr>
            <p:ph type="body" idx="2"/>
          </p:nvPr>
        </p:nvSpPr>
        <p:spPr>
          <a:xfrm>
            <a:off x="137350" y="622050"/>
            <a:ext cx="8758800" cy="4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AU" b="1" dirty="0"/>
              <a:t>Any Questions?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0277915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7D3DBD3-785F-4805-A575-435B894B4D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D36D1-D343-4204-B28D-43E9E6D45D7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0" indent="0">
              <a:buNone/>
            </a:pPr>
            <a:endParaRPr lang="en-GB" sz="3600" b="1" dirty="0"/>
          </a:p>
          <a:p>
            <a:pPr marL="0" indent="0">
              <a:buNone/>
            </a:pPr>
            <a:r>
              <a:rPr lang="en-GB" sz="3600" b="1" dirty="0" err="1"/>
              <a:t>Hemang</a:t>
            </a:r>
            <a:r>
              <a:rPr lang="en-GB" sz="3600" b="1" dirty="0"/>
              <a:t> Shah &amp; </a:t>
            </a:r>
            <a:r>
              <a:rPr lang="en-GB" sz="3600" b="1" dirty="0" err="1"/>
              <a:t>Biva</a:t>
            </a:r>
            <a:r>
              <a:rPr lang="en-GB" sz="3600" b="1" dirty="0"/>
              <a:t> </a:t>
            </a:r>
            <a:r>
              <a:rPr lang="en-GB" sz="3600" b="1" dirty="0" err="1"/>
              <a:t>Rajbhandari</a:t>
            </a:r>
            <a:endParaRPr lang="en-GB" sz="3600" b="1" dirty="0"/>
          </a:p>
          <a:p>
            <a:pPr marL="0" indent="0">
              <a:buNone/>
            </a:pPr>
            <a:r>
              <a:rPr lang="en-GB" sz="2400" b="1" dirty="0" err="1"/>
              <a:t>Childrens</a:t>
            </a:r>
            <a:r>
              <a:rPr lang="en-GB" sz="2400" b="1" dirty="0"/>
              <a:t> Investment Fund Foundation</a:t>
            </a:r>
            <a:endParaRPr lang="en-AU" sz="2400" dirty="0"/>
          </a:p>
        </p:txBody>
      </p:sp>
      <p:pic>
        <p:nvPicPr>
          <p:cNvPr id="1026" name="Picture 2" descr="https://lh5.googleusercontent.com/vqMGrdZIa8qqXwLhB0-Ck1Nvp3JqGSEfGRAFn8zMcWmZL8aLj3SEvF-KWr3-DheFJo6CcvVAtySy8FTTFESi2ZaRsP9PtegvYdyVjSCHLZxd3UjyWGacTRwlijgtzR7RzgrfEjVJdSQ">
            <a:extLst>
              <a:ext uri="{FF2B5EF4-FFF2-40B4-BE49-F238E27FC236}">
                <a16:creationId xmlns:a16="http://schemas.microsoft.com/office/drawing/2014/main" id="{3D0D4570-4ECF-4532-9B3B-368AFF16F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07" y="3877802"/>
            <a:ext cx="2158480" cy="51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8482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04"/>
          <p:cNvSpPr txBox="1">
            <a:spLocks noGrp="1"/>
          </p:cNvSpPr>
          <p:nvPr>
            <p:ph type="subTitle" idx="1"/>
          </p:nvPr>
        </p:nvSpPr>
        <p:spPr>
          <a:xfrm>
            <a:off x="246300" y="2227775"/>
            <a:ext cx="37674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/>
              <a:t>Thank You</a:t>
            </a:r>
            <a:endParaRPr sz="48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E1D73D1-2710-40A6-91B8-4044EE75A3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D36D1-D343-4204-B28D-43E9E6D45D7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600" b="1" dirty="0"/>
              <a:t>The Malnutrition Challenge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1759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D484E52-485D-4B02-BC31-1511428B0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83" name="Google Shape;283;p50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dirty="0"/>
              <a:t>The Ecosystem of Malnutrition</a:t>
            </a:r>
            <a:endParaRPr sz="48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03EE193-B5F8-437A-A95F-AED2CDA9D592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37350" y="2230934"/>
            <a:ext cx="3158700" cy="281100"/>
          </a:xfrm>
        </p:spPr>
        <p:txBody>
          <a:bodyPr/>
          <a:lstStyle/>
          <a:p>
            <a:r>
              <a:rPr lang="en-AU" sz="1800" dirty="0"/>
              <a:t>Seeing the problem as a system and solving it as a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EB8C6-386F-45E1-BA9A-376C2B25B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829" y="568920"/>
            <a:ext cx="4081492" cy="38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258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esta Templat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1134</Words>
  <Application>Microsoft Office PowerPoint</Application>
  <PresentationFormat>On-screen Show (16:9)</PresentationFormat>
  <Paragraphs>288</Paragraphs>
  <Slides>74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7" baseType="lpstr">
      <vt:lpstr>Arial</vt:lpstr>
      <vt:lpstr>Century Gothic</vt:lpstr>
      <vt:lpstr>Wingdings</vt:lpstr>
      <vt:lpstr>Calibri</vt:lpstr>
      <vt:lpstr>Rockwell</vt:lpstr>
      <vt:lpstr>Rockwell (Body)</vt:lpstr>
      <vt:lpstr>Trebuchet MS</vt:lpstr>
      <vt:lpstr>Calibri Light</vt:lpstr>
      <vt:lpstr>Nesta Templates</vt:lpstr>
      <vt:lpstr>Advantage</vt:lpstr>
      <vt:lpstr>Office Theme</vt:lpstr>
      <vt:lpstr>1_Office Theme</vt:lpstr>
      <vt:lpstr>think-cell Slide</vt:lpstr>
      <vt:lpstr>Demo Day Acute Malnutrition Prevention Lab  India 2019 </vt:lpstr>
      <vt:lpstr>PowerPoint Presentation</vt:lpstr>
      <vt:lpstr>PowerPoint Presentation</vt:lpstr>
      <vt:lpstr>Why the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Redefining Nutrition  </vt:lpstr>
      <vt:lpstr>Rani </vt:lpstr>
      <vt:lpstr>What is the problem?</vt:lpstr>
      <vt:lpstr>Why does the problem continue to persist?</vt:lpstr>
      <vt:lpstr>Process-based solution – 10X</vt:lpstr>
      <vt:lpstr>Process-based solution – 10X</vt:lpstr>
      <vt:lpstr>Process-based solution – 10X</vt:lpstr>
      <vt:lpstr>Process-based solution – 10X</vt:lpstr>
      <vt:lpstr>The Gameplan </vt:lpstr>
      <vt:lpstr>The Gameplan  </vt:lpstr>
      <vt:lpstr>The Gameplan </vt:lpstr>
      <vt:lpstr>The Gameplan </vt:lpstr>
      <vt:lpstr>Outputs</vt:lpstr>
      <vt:lpstr>What does this look like?</vt:lpstr>
      <vt:lpstr>What does this look like?</vt:lpstr>
      <vt:lpstr>Partners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Sprint 1 Acute Malnutrition Prevention Lab  India 2019</dc:title>
  <dc:creator>Suhit Anantula</dc:creator>
  <cp:lastModifiedBy>Kate Sutton</cp:lastModifiedBy>
  <cp:revision>30</cp:revision>
  <dcterms:created xsi:type="dcterms:W3CDTF">2019-05-23T02:22:04Z</dcterms:created>
  <dcterms:modified xsi:type="dcterms:W3CDTF">2019-11-04T21:11:01Z</dcterms:modified>
</cp:coreProperties>
</file>